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6" r:id="rId8"/>
    <p:sldId id="262"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99" autoAdjust="0"/>
    <p:restoredTop sz="94660"/>
  </p:normalViewPr>
  <p:slideViewPr>
    <p:cSldViewPr snapToGrid="0">
      <p:cViewPr>
        <p:scale>
          <a:sx n="102" d="100"/>
          <a:sy n="102" d="100"/>
        </p:scale>
        <p:origin x="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0A6D-5538-317E-8C6E-2D84490DFA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800BD94-021A-FD38-3C7B-EB3AD2C0FC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C5A14CB6-026B-E929-A586-C4DE9D587A52}"/>
              </a:ext>
            </a:extLst>
          </p:cNvPr>
          <p:cNvSpPr>
            <a:spLocks noGrp="1"/>
          </p:cNvSpPr>
          <p:nvPr>
            <p:ph type="dt" sz="half" idx="10"/>
          </p:nvPr>
        </p:nvSpPr>
        <p:spPr/>
        <p:txBody>
          <a:bodyPr/>
          <a:lstStyle/>
          <a:p>
            <a:fld id="{8500BD8F-846C-47C0-8810-93361E998BB8}" type="datetimeFigureOut">
              <a:rPr lang="en-SG" smtClean="0"/>
              <a:t>5/4/2025</a:t>
            </a:fld>
            <a:endParaRPr lang="en-SG"/>
          </a:p>
        </p:txBody>
      </p:sp>
      <p:sp>
        <p:nvSpPr>
          <p:cNvPr id="5" name="Footer Placeholder 4">
            <a:extLst>
              <a:ext uri="{FF2B5EF4-FFF2-40B4-BE49-F238E27FC236}">
                <a16:creationId xmlns:a16="http://schemas.microsoft.com/office/drawing/2014/main" id="{94905989-97F0-776E-444C-DB03B2E1D0E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7B29446-2BDE-5FB7-94DE-4C5C8151A464}"/>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143088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2D06-7F91-EB37-7233-2E14ADF295D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174779A-DB48-58DD-E385-E8E177FE5B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C8ED5DB-DF5B-6A0A-3473-5A8A9A23ADA2}"/>
              </a:ext>
            </a:extLst>
          </p:cNvPr>
          <p:cNvSpPr>
            <a:spLocks noGrp="1"/>
          </p:cNvSpPr>
          <p:nvPr>
            <p:ph type="dt" sz="half" idx="10"/>
          </p:nvPr>
        </p:nvSpPr>
        <p:spPr/>
        <p:txBody>
          <a:bodyPr/>
          <a:lstStyle/>
          <a:p>
            <a:fld id="{8500BD8F-846C-47C0-8810-93361E998BB8}" type="datetimeFigureOut">
              <a:rPr lang="en-SG" smtClean="0"/>
              <a:t>5/4/2025</a:t>
            </a:fld>
            <a:endParaRPr lang="en-SG"/>
          </a:p>
        </p:txBody>
      </p:sp>
      <p:sp>
        <p:nvSpPr>
          <p:cNvPr id="5" name="Footer Placeholder 4">
            <a:extLst>
              <a:ext uri="{FF2B5EF4-FFF2-40B4-BE49-F238E27FC236}">
                <a16:creationId xmlns:a16="http://schemas.microsoft.com/office/drawing/2014/main" id="{0FA73EE1-7ECE-8322-203E-5EED2D97345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3B4E050-FC42-6BE5-C7B5-FDF54AE8D3EB}"/>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2413964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F3767D-B31B-2DBA-FDA4-C70267B743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9F96471A-CEB4-4CAA-4450-A1D9756420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C0217F4-E83D-2556-98CC-20B1D6644C31}"/>
              </a:ext>
            </a:extLst>
          </p:cNvPr>
          <p:cNvSpPr>
            <a:spLocks noGrp="1"/>
          </p:cNvSpPr>
          <p:nvPr>
            <p:ph type="dt" sz="half" idx="10"/>
          </p:nvPr>
        </p:nvSpPr>
        <p:spPr/>
        <p:txBody>
          <a:bodyPr/>
          <a:lstStyle/>
          <a:p>
            <a:fld id="{8500BD8F-846C-47C0-8810-93361E998BB8}" type="datetimeFigureOut">
              <a:rPr lang="en-SG" smtClean="0"/>
              <a:t>5/4/2025</a:t>
            </a:fld>
            <a:endParaRPr lang="en-SG"/>
          </a:p>
        </p:txBody>
      </p:sp>
      <p:sp>
        <p:nvSpPr>
          <p:cNvPr id="5" name="Footer Placeholder 4">
            <a:extLst>
              <a:ext uri="{FF2B5EF4-FFF2-40B4-BE49-F238E27FC236}">
                <a16:creationId xmlns:a16="http://schemas.microsoft.com/office/drawing/2014/main" id="{8FDBC5E7-BF0C-8032-56EE-105D8566819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6548A5F-7462-C554-4AFF-9DED101EB73E}"/>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421791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67AF-3AB3-FFEE-6026-61E444E887F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1AC20FBA-B35F-CB06-CCC4-3D946BE761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F14D170-1CCE-E785-CD31-1EEE55994A6A}"/>
              </a:ext>
            </a:extLst>
          </p:cNvPr>
          <p:cNvSpPr>
            <a:spLocks noGrp="1"/>
          </p:cNvSpPr>
          <p:nvPr>
            <p:ph type="dt" sz="half" idx="10"/>
          </p:nvPr>
        </p:nvSpPr>
        <p:spPr/>
        <p:txBody>
          <a:bodyPr/>
          <a:lstStyle/>
          <a:p>
            <a:fld id="{8500BD8F-846C-47C0-8810-93361E998BB8}" type="datetimeFigureOut">
              <a:rPr lang="en-SG" smtClean="0"/>
              <a:t>5/4/2025</a:t>
            </a:fld>
            <a:endParaRPr lang="en-SG"/>
          </a:p>
        </p:txBody>
      </p:sp>
      <p:sp>
        <p:nvSpPr>
          <p:cNvPr id="5" name="Footer Placeholder 4">
            <a:extLst>
              <a:ext uri="{FF2B5EF4-FFF2-40B4-BE49-F238E27FC236}">
                <a16:creationId xmlns:a16="http://schemas.microsoft.com/office/drawing/2014/main" id="{2B39E456-EC0C-6859-7079-A4D497BFB2E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3CC30D-0E37-B74A-B58C-510DA21A0F2B}"/>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153694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8F527-FD00-EFC7-18F5-D7160280F2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D9FCBE8-5989-D3C1-2BE4-CB13708720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079453-9755-BA2A-A8D2-4994937E61C0}"/>
              </a:ext>
            </a:extLst>
          </p:cNvPr>
          <p:cNvSpPr>
            <a:spLocks noGrp="1"/>
          </p:cNvSpPr>
          <p:nvPr>
            <p:ph type="dt" sz="half" idx="10"/>
          </p:nvPr>
        </p:nvSpPr>
        <p:spPr/>
        <p:txBody>
          <a:bodyPr/>
          <a:lstStyle/>
          <a:p>
            <a:fld id="{8500BD8F-846C-47C0-8810-93361E998BB8}" type="datetimeFigureOut">
              <a:rPr lang="en-SG" smtClean="0"/>
              <a:t>5/4/2025</a:t>
            </a:fld>
            <a:endParaRPr lang="en-SG"/>
          </a:p>
        </p:txBody>
      </p:sp>
      <p:sp>
        <p:nvSpPr>
          <p:cNvPr id="5" name="Footer Placeholder 4">
            <a:extLst>
              <a:ext uri="{FF2B5EF4-FFF2-40B4-BE49-F238E27FC236}">
                <a16:creationId xmlns:a16="http://schemas.microsoft.com/office/drawing/2014/main" id="{C9A8FCD5-2852-19F1-8E01-B7C12797A84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0AA9EEF-C294-B907-A714-410E60616BD5}"/>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1712392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D8F2-198E-09CE-27FC-85F35E1A84ED}"/>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4226EE4-0BC1-63DE-0345-4513E7A75C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63216EF-8672-5FE5-04C1-494AB3D60C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EADD622A-0728-5031-FE8E-DCE43F57E400}"/>
              </a:ext>
            </a:extLst>
          </p:cNvPr>
          <p:cNvSpPr>
            <a:spLocks noGrp="1"/>
          </p:cNvSpPr>
          <p:nvPr>
            <p:ph type="dt" sz="half" idx="10"/>
          </p:nvPr>
        </p:nvSpPr>
        <p:spPr/>
        <p:txBody>
          <a:bodyPr/>
          <a:lstStyle/>
          <a:p>
            <a:fld id="{8500BD8F-846C-47C0-8810-93361E998BB8}" type="datetimeFigureOut">
              <a:rPr lang="en-SG" smtClean="0"/>
              <a:t>5/4/2025</a:t>
            </a:fld>
            <a:endParaRPr lang="en-SG"/>
          </a:p>
        </p:txBody>
      </p:sp>
      <p:sp>
        <p:nvSpPr>
          <p:cNvPr id="6" name="Footer Placeholder 5">
            <a:extLst>
              <a:ext uri="{FF2B5EF4-FFF2-40B4-BE49-F238E27FC236}">
                <a16:creationId xmlns:a16="http://schemas.microsoft.com/office/drawing/2014/main" id="{544BC82D-3C7C-5F3F-5E40-BC513E98EEE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92D0AD9-B07E-DCD8-32B2-DB81A2F7AF6D}"/>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3765652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6981-D67C-9833-035C-93DDD5BCC3A0}"/>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DB0604F-FED4-3E77-1ADB-C23A8492C9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B03CBB-56CE-D44A-2B22-8CC7A1702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EF09EFD-B639-BD91-25C3-5B54A42A13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F3826C-EF9E-F769-0C14-E3C29283ED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51B56897-14F6-82C9-7CD2-3D945345D52F}"/>
              </a:ext>
            </a:extLst>
          </p:cNvPr>
          <p:cNvSpPr>
            <a:spLocks noGrp="1"/>
          </p:cNvSpPr>
          <p:nvPr>
            <p:ph type="dt" sz="half" idx="10"/>
          </p:nvPr>
        </p:nvSpPr>
        <p:spPr/>
        <p:txBody>
          <a:bodyPr/>
          <a:lstStyle/>
          <a:p>
            <a:fld id="{8500BD8F-846C-47C0-8810-93361E998BB8}" type="datetimeFigureOut">
              <a:rPr lang="en-SG" smtClean="0"/>
              <a:t>5/4/2025</a:t>
            </a:fld>
            <a:endParaRPr lang="en-SG"/>
          </a:p>
        </p:txBody>
      </p:sp>
      <p:sp>
        <p:nvSpPr>
          <p:cNvPr id="8" name="Footer Placeholder 7">
            <a:extLst>
              <a:ext uri="{FF2B5EF4-FFF2-40B4-BE49-F238E27FC236}">
                <a16:creationId xmlns:a16="http://schemas.microsoft.com/office/drawing/2014/main" id="{A0D20B7A-989A-9FDD-D0CF-DADC7F9A5B5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7EA4166-3163-A1E7-A392-0911F6C61832}"/>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690754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9976-EA53-C28B-EF99-59DE6134C19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6FB4DE0-EF50-61F2-5D90-AA1CFD018822}"/>
              </a:ext>
            </a:extLst>
          </p:cNvPr>
          <p:cNvSpPr>
            <a:spLocks noGrp="1"/>
          </p:cNvSpPr>
          <p:nvPr>
            <p:ph type="dt" sz="half" idx="10"/>
          </p:nvPr>
        </p:nvSpPr>
        <p:spPr/>
        <p:txBody>
          <a:bodyPr/>
          <a:lstStyle/>
          <a:p>
            <a:fld id="{8500BD8F-846C-47C0-8810-93361E998BB8}" type="datetimeFigureOut">
              <a:rPr lang="en-SG" smtClean="0"/>
              <a:t>5/4/2025</a:t>
            </a:fld>
            <a:endParaRPr lang="en-SG"/>
          </a:p>
        </p:txBody>
      </p:sp>
      <p:sp>
        <p:nvSpPr>
          <p:cNvPr id="4" name="Footer Placeholder 3">
            <a:extLst>
              <a:ext uri="{FF2B5EF4-FFF2-40B4-BE49-F238E27FC236}">
                <a16:creationId xmlns:a16="http://schemas.microsoft.com/office/drawing/2014/main" id="{66C28B96-F726-5E4A-971D-892AF2C837B6}"/>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CCD892B4-A99E-BD49-7DE4-722D8FBF78B9}"/>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4241953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8A1011-987C-29A3-0F40-688AEF5E8F81}"/>
              </a:ext>
            </a:extLst>
          </p:cNvPr>
          <p:cNvSpPr>
            <a:spLocks noGrp="1"/>
          </p:cNvSpPr>
          <p:nvPr>
            <p:ph type="dt" sz="half" idx="10"/>
          </p:nvPr>
        </p:nvSpPr>
        <p:spPr/>
        <p:txBody>
          <a:bodyPr/>
          <a:lstStyle/>
          <a:p>
            <a:fld id="{8500BD8F-846C-47C0-8810-93361E998BB8}" type="datetimeFigureOut">
              <a:rPr lang="en-SG" smtClean="0"/>
              <a:t>5/4/2025</a:t>
            </a:fld>
            <a:endParaRPr lang="en-SG"/>
          </a:p>
        </p:txBody>
      </p:sp>
      <p:sp>
        <p:nvSpPr>
          <p:cNvPr id="3" name="Footer Placeholder 2">
            <a:extLst>
              <a:ext uri="{FF2B5EF4-FFF2-40B4-BE49-F238E27FC236}">
                <a16:creationId xmlns:a16="http://schemas.microsoft.com/office/drawing/2014/main" id="{CCE6D46F-00CC-9E25-3AB6-40D2FAC9CCB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173FDA77-7252-0D4C-D1DE-689DA313B17F}"/>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3873420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02BE-B69E-6095-6EBF-F9B43080E6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1D048D5-78E5-B47B-9B1C-5A348C6D5A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266B4244-D095-DBA0-CB96-E6C4C0C07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3FFE98-4362-22B3-FB70-6A32D1CB5527}"/>
              </a:ext>
            </a:extLst>
          </p:cNvPr>
          <p:cNvSpPr>
            <a:spLocks noGrp="1"/>
          </p:cNvSpPr>
          <p:nvPr>
            <p:ph type="dt" sz="half" idx="10"/>
          </p:nvPr>
        </p:nvSpPr>
        <p:spPr/>
        <p:txBody>
          <a:bodyPr/>
          <a:lstStyle/>
          <a:p>
            <a:fld id="{8500BD8F-846C-47C0-8810-93361E998BB8}" type="datetimeFigureOut">
              <a:rPr lang="en-SG" smtClean="0"/>
              <a:t>5/4/2025</a:t>
            </a:fld>
            <a:endParaRPr lang="en-SG"/>
          </a:p>
        </p:txBody>
      </p:sp>
      <p:sp>
        <p:nvSpPr>
          <p:cNvPr id="6" name="Footer Placeholder 5">
            <a:extLst>
              <a:ext uri="{FF2B5EF4-FFF2-40B4-BE49-F238E27FC236}">
                <a16:creationId xmlns:a16="http://schemas.microsoft.com/office/drawing/2014/main" id="{CE44A9B9-A684-E7EB-BD87-F534755E202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A521524-D343-FDBF-A97B-06F4504BD981}"/>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2764942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2E17E-E0D4-163B-7ACE-78C7D56CBA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CCECFBA-1D0E-D080-81E6-76A18EEDFC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FB59B88E-3DD0-DC4A-E92C-66BB34B5C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FDD9C6-31BE-2A16-E6B4-6D7FF4D7AA78}"/>
              </a:ext>
            </a:extLst>
          </p:cNvPr>
          <p:cNvSpPr>
            <a:spLocks noGrp="1"/>
          </p:cNvSpPr>
          <p:nvPr>
            <p:ph type="dt" sz="half" idx="10"/>
          </p:nvPr>
        </p:nvSpPr>
        <p:spPr/>
        <p:txBody>
          <a:bodyPr/>
          <a:lstStyle/>
          <a:p>
            <a:fld id="{8500BD8F-846C-47C0-8810-93361E998BB8}" type="datetimeFigureOut">
              <a:rPr lang="en-SG" smtClean="0"/>
              <a:t>5/4/2025</a:t>
            </a:fld>
            <a:endParaRPr lang="en-SG"/>
          </a:p>
        </p:txBody>
      </p:sp>
      <p:sp>
        <p:nvSpPr>
          <p:cNvPr id="6" name="Footer Placeholder 5">
            <a:extLst>
              <a:ext uri="{FF2B5EF4-FFF2-40B4-BE49-F238E27FC236}">
                <a16:creationId xmlns:a16="http://schemas.microsoft.com/office/drawing/2014/main" id="{7DEEDC8F-094C-A7DC-319E-014ADC4477F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D5E94FA-4DA4-B07D-7C5E-1E85BF9688C0}"/>
              </a:ext>
            </a:extLst>
          </p:cNvPr>
          <p:cNvSpPr>
            <a:spLocks noGrp="1"/>
          </p:cNvSpPr>
          <p:nvPr>
            <p:ph type="sldNum" sz="quarter" idx="12"/>
          </p:nvPr>
        </p:nvSpPr>
        <p:spPr/>
        <p:txBody>
          <a:bodyPr/>
          <a:lstStyle/>
          <a:p>
            <a:fld id="{6FD2C9B2-6804-4A55-A28F-87A1634A5B85}" type="slidenum">
              <a:rPr lang="en-SG" smtClean="0"/>
              <a:t>‹#›</a:t>
            </a:fld>
            <a:endParaRPr lang="en-SG"/>
          </a:p>
        </p:txBody>
      </p:sp>
    </p:spTree>
    <p:extLst>
      <p:ext uri="{BB962C8B-B14F-4D97-AF65-F5344CB8AC3E}">
        <p14:creationId xmlns:p14="http://schemas.microsoft.com/office/powerpoint/2010/main" val="3232545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F56020-151E-ED35-B1BA-4579A0F4B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FB20D79-0CF7-2899-6065-D3766A9EC4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B816376-4581-8FF7-1137-4005BA16C8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00BD8F-846C-47C0-8810-93361E998BB8}" type="datetimeFigureOut">
              <a:rPr lang="en-SG" smtClean="0"/>
              <a:t>5/4/2025</a:t>
            </a:fld>
            <a:endParaRPr lang="en-SG"/>
          </a:p>
        </p:txBody>
      </p:sp>
      <p:sp>
        <p:nvSpPr>
          <p:cNvPr id="5" name="Footer Placeholder 4">
            <a:extLst>
              <a:ext uri="{FF2B5EF4-FFF2-40B4-BE49-F238E27FC236}">
                <a16:creationId xmlns:a16="http://schemas.microsoft.com/office/drawing/2014/main" id="{E9FF17D6-D61F-6A2A-3673-DFC267C747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F81C490-CF43-FE4E-6716-7284397101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2C9B2-6804-4A55-A28F-87A1634A5B85}" type="slidenum">
              <a:rPr lang="en-SG" smtClean="0"/>
              <a:t>‹#›</a:t>
            </a:fld>
            <a:endParaRPr lang="en-SG"/>
          </a:p>
        </p:txBody>
      </p:sp>
    </p:spTree>
    <p:extLst>
      <p:ext uri="{BB962C8B-B14F-4D97-AF65-F5344CB8AC3E}">
        <p14:creationId xmlns:p14="http://schemas.microsoft.com/office/powerpoint/2010/main" val="3958408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4.svg"/><Relationship Id="rId15" Type="http://schemas.openxmlformats.org/officeDocument/2006/relationships/image" Target="../media/image15.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18.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0.pn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12.png"/><Relationship Id="rId10" Type="http://schemas.openxmlformats.org/officeDocument/2006/relationships/image" Target="../media/image31.png"/><Relationship Id="rId4" Type="http://schemas.openxmlformats.org/officeDocument/2006/relationships/image" Target="../media/image11.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4.pn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Document with solid fill">
            <a:extLst>
              <a:ext uri="{FF2B5EF4-FFF2-40B4-BE49-F238E27FC236}">
                <a16:creationId xmlns:a16="http://schemas.microsoft.com/office/drawing/2014/main" id="{5862F1FC-7A3A-9560-08A9-566C568132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253" y="769384"/>
            <a:ext cx="646331" cy="646331"/>
          </a:xfrm>
          <a:prstGeom prst="rect">
            <a:avLst/>
          </a:prstGeom>
        </p:spPr>
      </p:pic>
      <p:sp>
        <p:nvSpPr>
          <p:cNvPr id="6" name="TextBox 5">
            <a:extLst>
              <a:ext uri="{FF2B5EF4-FFF2-40B4-BE49-F238E27FC236}">
                <a16:creationId xmlns:a16="http://schemas.microsoft.com/office/drawing/2014/main" id="{E3137B8F-1A93-AA70-A80F-543421EBAF99}"/>
              </a:ext>
            </a:extLst>
          </p:cNvPr>
          <p:cNvSpPr txBox="1"/>
          <p:nvPr/>
        </p:nvSpPr>
        <p:spPr>
          <a:xfrm>
            <a:off x="635986" y="1415715"/>
            <a:ext cx="1090863" cy="461665"/>
          </a:xfrm>
          <a:prstGeom prst="rect">
            <a:avLst/>
          </a:prstGeom>
          <a:noFill/>
        </p:spPr>
        <p:txBody>
          <a:bodyPr wrap="square" rtlCol="0">
            <a:spAutoFit/>
          </a:bodyPr>
          <a:lstStyle/>
          <a:p>
            <a:pPr algn="ctr"/>
            <a:r>
              <a:rPr lang="en-US" sz="1200" dirty="0"/>
              <a:t>Train &amp; Test Dataset</a:t>
            </a:r>
            <a:endParaRPr lang="en-SG" sz="1200" dirty="0"/>
          </a:p>
        </p:txBody>
      </p:sp>
      <p:sp>
        <p:nvSpPr>
          <p:cNvPr id="9" name="TextBox 8">
            <a:extLst>
              <a:ext uri="{FF2B5EF4-FFF2-40B4-BE49-F238E27FC236}">
                <a16:creationId xmlns:a16="http://schemas.microsoft.com/office/drawing/2014/main" id="{38B5D778-4494-C2FB-B7D1-697B755051CA}"/>
              </a:ext>
            </a:extLst>
          </p:cNvPr>
          <p:cNvSpPr txBox="1"/>
          <p:nvPr/>
        </p:nvSpPr>
        <p:spPr>
          <a:xfrm>
            <a:off x="635985" y="2930279"/>
            <a:ext cx="1090863" cy="461665"/>
          </a:xfrm>
          <a:prstGeom prst="rect">
            <a:avLst/>
          </a:prstGeom>
          <a:noFill/>
        </p:spPr>
        <p:txBody>
          <a:bodyPr wrap="square" rtlCol="0">
            <a:spAutoFit/>
          </a:bodyPr>
          <a:lstStyle/>
          <a:p>
            <a:pPr algn="ctr"/>
            <a:r>
              <a:rPr lang="en-US" sz="1200" dirty="0"/>
              <a:t>Manual Data Cleaning</a:t>
            </a:r>
            <a:endParaRPr lang="en-SG" sz="1200" dirty="0"/>
          </a:p>
        </p:txBody>
      </p:sp>
      <p:pic>
        <p:nvPicPr>
          <p:cNvPr id="11" name="Graphic 10" descr="Gears with solid fill">
            <a:extLst>
              <a:ext uri="{FF2B5EF4-FFF2-40B4-BE49-F238E27FC236}">
                <a16:creationId xmlns:a16="http://schemas.microsoft.com/office/drawing/2014/main" id="{26DD3EE5-E915-D283-C625-2EBEEFC4CB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217" y="2015879"/>
            <a:ext cx="914400" cy="914400"/>
          </a:xfrm>
          <a:prstGeom prst="rect">
            <a:avLst/>
          </a:prstGeom>
        </p:spPr>
      </p:pic>
      <p:pic>
        <p:nvPicPr>
          <p:cNvPr id="13" name="Picture 12">
            <a:extLst>
              <a:ext uri="{FF2B5EF4-FFF2-40B4-BE49-F238E27FC236}">
                <a16:creationId xmlns:a16="http://schemas.microsoft.com/office/drawing/2014/main" id="{ED993EEC-CC72-0E02-978E-61491CC435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807" y="3844679"/>
            <a:ext cx="686777" cy="683725"/>
          </a:xfrm>
          <a:prstGeom prst="rect">
            <a:avLst/>
          </a:prstGeom>
        </p:spPr>
      </p:pic>
      <p:sp>
        <p:nvSpPr>
          <p:cNvPr id="14" name="TextBox 13">
            <a:extLst>
              <a:ext uri="{FF2B5EF4-FFF2-40B4-BE49-F238E27FC236}">
                <a16:creationId xmlns:a16="http://schemas.microsoft.com/office/drawing/2014/main" id="{E4DA39C6-F976-7AE4-BF6E-717FF9BAD4E5}"/>
              </a:ext>
            </a:extLst>
          </p:cNvPr>
          <p:cNvSpPr txBox="1"/>
          <p:nvPr/>
        </p:nvSpPr>
        <p:spPr>
          <a:xfrm>
            <a:off x="635984" y="4638763"/>
            <a:ext cx="1090863" cy="276999"/>
          </a:xfrm>
          <a:prstGeom prst="rect">
            <a:avLst/>
          </a:prstGeom>
          <a:noFill/>
        </p:spPr>
        <p:txBody>
          <a:bodyPr wrap="square" rtlCol="0">
            <a:spAutoFit/>
          </a:bodyPr>
          <a:lstStyle/>
          <a:p>
            <a:pPr algn="ctr"/>
            <a:r>
              <a:rPr lang="en-US" sz="1200" dirty="0"/>
              <a:t>XAI GROK </a:t>
            </a:r>
            <a:endParaRPr lang="en-SG" sz="1200" dirty="0"/>
          </a:p>
        </p:txBody>
      </p:sp>
      <p:pic>
        <p:nvPicPr>
          <p:cNvPr id="16" name="Picture 15">
            <a:extLst>
              <a:ext uri="{FF2B5EF4-FFF2-40B4-BE49-F238E27FC236}">
                <a16:creationId xmlns:a16="http://schemas.microsoft.com/office/drawing/2014/main" id="{19A5E486-DF32-CAB1-AFF9-317B8DB4F2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2203" y="826438"/>
            <a:ext cx="589277" cy="589277"/>
          </a:xfrm>
          <a:prstGeom prst="rect">
            <a:avLst/>
          </a:prstGeom>
        </p:spPr>
      </p:pic>
      <p:sp>
        <p:nvSpPr>
          <p:cNvPr id="17" name="TextBox 16">
            <a:extLst>
              <a:ext uri="{FF2B5EF4-FFF2-40B4-BE49-F238E27FC236}">
                <a16:creationId xmlns:a16="http://schemas.microsoft.com/office/drawing/2014/main" id="{CFBD4511-C396-5457-8F43-2DA95A68658B}"/>
              </a:ext>
            </a:extLst>
          </p:cNvPr>
          <p:cNvSpPr txBox="1"/>
          <p:nvPr/>
        </p:nvSpPr>
        <p:spPr>
          <a:xfrm>
            <a:off x="2061409" y="1415715"/>
            <a:ext cx="1090863" cy="276999"/>
          </a:xfrm>
          <a:prstGeom prst="rect">
            <a:avLst/>
          </a:prstGeom>
          <a:noFill/>
        </p:spPr>
        <p:txBody>
          <a:bodyPr wrap="square" rtlCol="0">
            <a:spAutoFit/>
          </a:bodyPr>
          <a:lstStyle/>
          <a:p>
            <a:pPr algn="ctr"/>
            <a:r>
              <a:rPr lang="en-US" sz="1200" dirty="0"/>
              <a:t>JSON Serialize</a:t>
            </a:r>
            <a:endParaRPr lang="en-SG" sz="1200" dirty="0"/>
          </a:p>
        </p:txBody>
      </p:sp>
      <p:pic>
        <p:nvPicPr>
          <p:cNvPr id="19" name="Picture 18">
            <a:extLst>
              <a:ext uri="{FF2B5EF4-FFF2-40B4-BE49-F238E27FC236}">
                <a16:creationId xmlns:a16="http://schemas.microsoft.com/office/drawing/2014/main" id="{B88205D5-C0CE-C848-4D7D-1D14C33A37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5875" y="2107628"/>
            <a:ext cx="699668" cy="699668"/>
          </a:xfrm>
          <a:prstGeom prst="rect">
            <a:avLst/>
          </a:prstGeom>
        </p:spPr>
      </p:pic>
      <p:sp>
        <p:nvSpPr>
          <p:cNvPr id="20" name="TextBox 19">
            <a:extLst>
              <a:ext uri="{FF2B5EF4-FFF2-40B4-BE49-F238E27FC236}">
                <a16:creationId xmlns:a16="http://schemas.microsoft.com/office/drawing/2014/main" id="{8F2DF97E-5E9E-64B4-4906-3B6A6E7A1834}"/>
              </a:ext>
            </a:extLst>
          </p:cNvPr>
          <p:cNvSpPr txBox="1"/>
          <p:nvPr/>
        </p:nvSpPr>
        <p:spPr>
          <a:xfrm>
            <a:off x="2030277" y="2819327"/>
            <a:ext cx="1090863" cy="276999"/>
          </a:xfrm>
          <a:prstGeom prst="rect">
            <a:avLst/>
          </a:prstGeom>
          <a:noFill/>
        </p:spPr>
        <p:txBody>
          <a:bodyPr wrap="square" rtlCol="0">
            <a:spAutoFit/>
          </a:bodyPr>
          <a:lstStyle/>
          <a:p>
            <a:pPr algn="ctr"/>
            <a:r>
              <a:rPr lang="en-US" sz="1200" dirty="0"/>
              <a:t>LSTM</a:t>
            </a:r>
            <a:endParaRPr lang="en-SG" sz="1200" dirty="0"/>
          </a:p>
        </p:txBody>
      </p:sp>
      <p:pic>
        <p:nvPicPr>
          <p:cNvPr id="22" name="Picture 21">
            <a:extLst>
              <a:ext uri="{FF2B5EF4-FFF2-40B4-BE49-F238E27FC236}">
                <a16:creationId xmlns:a16="http://schemas.microsoft.com/office/drawing/2014/main" id="{201295C8-195A-6DB8-F5F2-26CB80E4D8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0163" y="3680081"/>
            <a:ext cx="958682" cy="958682"/>
          </a:xfrm>
          <a:prstGeom prst="rect">
            <a:avLst/>
          </a:prstGeom>
        </p:spPr>
      </p:pic>
      <p:sp>
        <p:nvSpPr>
          <p:cNvPr id="23" name="TextBox 22">
            <a:extLst>
              <a:ext uri="{FF2B5EF4-FFF2-40B4-BE49-F238E27FC236}">
                <a16:creationId xmlns:a16="http://schemas.microsoft.com/office/drawing/2014/main" id="{DE52FEC5-A08D-C503-A755-F40FC0238430}"/>
              </a:ext>
            </a:extLst>
          </p:cNvPr>
          <p:cNvSpPr txBox="1"/>
          <p:nvPr/>
        </p:nvSpPr>
        <p:spPr>
          <a:xfrm>
            <a:off x="2044072" y="4638762"/>
            <a:ext cx="1090863" cy="276999"/>
          </a:xfrm>
          <a:prstGeom prst="rect">
            <a:avLst/>
          </a:prstGeom>
          <a:noFill/>
        </p:spPr>
        <p:txBody>
          <a:bodyPr wrap="square" rtlCol="0">
            <a:spAutoFit/>
          </a:bodyPr>
          <a:lstStyle/>
          <a:p>
            <a:pPr algn="ctr"/>
            <a:r>
              <a:rPr lang="en-US" sz="1200" dirty="0"/>
              <a:t>Power Bi</a:t>
            </a:r>
            <a:endParaRPr lang="en-SG" sz="1200" dirty="0"/>
          </a:p>
        </p:txBody>
      </p:sp>
      <p:pic>
        <p:nvPicPr>
          <p:cNvPr id="25" name="Picture 24">
            <a:extLst>
              <a:ext uri="{FF2B5EF4-FFF2-40B4-BE49-F238E27FC236}">
                <a16:creationId xmlns:a16="http://schemas.microsoft.com/office/drawing/2014/main" id="{C87A64A2-5F4F-5238-1959-5476041226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18733" y="679918"/>
            <a:ext cx="796593" cy="796593"/>
          </a:xfrm>
          <a:prstGeom prst="rect">
            <a:avLst/>
          </a:prstGeom>
        </p:spPr>
      </p:pic>
      <p:sp>
        <p:nvSpPr>
          <p:cNvPr id="26" name="TextBox 25">
            <a:extLst>
              <a:ext uri="{FF2B5EF4-FFF2-40B4-BE49-F238E27FC236}">
                <a16:creationId xmlns:a16="http://schemas.microsoft.com/office/drawing/2014/main" id="{F05EB446-6AD0-674F-5806-8BC5119196DC}"/>
              </a:ext>
            </a:extLst>
          </p:cNvPr>
          <p:cNvSpPr txBox="1"/>
          <p:nvPr/>
        </p:nvSpPr>
        <p:spPr>
          <a:xfrm>
            <a:off x="3371597" y="1508047"/>
            <a:ext cx="1090863" cy="276999"/>
          </a:xfrm>
          <a:prstGeom prst="rect">
            <a:avLst/>
          </a:prstGeom>
          <a:noFill/>
        </p:spPr>
        <p:txBody>
          <a:bodyPr wrap="square" rtlCol="0">
            <a:spAutoFit/>
          </a:bodyPr>
          <a:lstStyle/>
          <a:p>
            <a:pPr algn="ctr"/>
            <a:r>
              <a:rPr lang="en-US" sz="1200" dirty="0"/>
              <a:t>GeoPandas</a:t>
            </a:r>
            <a:endParaRPr lang="en-SG" sz="1200" dirty="0"/>
          </a:p>
        </p:txBody>
      </p:sp>
      <p:pic>
        <p:nvPicPr>
          <p:cNvPr id="28" name="Picture 27">
            <a:extLst>
              <a:ext uri="{FF2B5EF4-FFF2-40B4-BE49-F238E27FC236}">
                <a16:creationId xmlns:a16="http://schemas.microsoft.com/office/drawing/2014/main" id="{A9C4BD47-B67C-1C8D-530F-EB19D7D44CD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49827" y="2195878"/>
            <a:ext cx="734401" cy="734401"/>
          </a:xfrm>
          <a:prstGeom prst="rect">
            <a:avLst/>
          </a:prstGeom>
        </p:spPr>
      </p:pic>
      <p:sp>
        <p:nvSpPr>
          <p:cNvPr id="29" name="TextBox 28">
            <a:extLst>
              <a:ext uri="{FF2B5EF4-FFF2-40B4-BE49-F238E27FC236}">
                <a16:creationId xmlns:a16="http://schemas.microsoft.com/office/drawing/2014/main" id="{FD4E0780-D172-8BC8-570A-24102D43A38A}"/>
              </a:ext>
            </a:extLst>
          </p:cNvPr>
          <p:cNvSpPr txBox="1"/>
          <p:nvPr/>
        </p:nvSpPr>
        <p:spPr>
          <a:xfrm>
            <a:off x="3371595" y="2957826"/>
            <a:ext cx="1090863" cy="276999"/>
          </a:xfrm>
          <a:prstGeom prst="rect">
            <a:avLst/>
          </a:prstGeom>
          <a:noFill/>
        </p:spPr>
        <p:txBody>
          <a:bodyPr wrap="square" rtlCol="0">
            <a:spAutoFit/>
          </a:bodyPr>
          <a:lstStyle/>
          <a:p>
            <a:pPr algn="ctr"/>
            <a:r>
              <a:rPr lang="en-US" sz="1200" dirty="0"/>
              <a:t>USA Census</a:t>
            </a:r>
            <a:endParaRPr lang="en-SG" sz="1200" dirty="0"/>
          </a:p>
        </p:txBody>
      </p:sp>
      <p:pic>
        <p:nvPicPr>
          <p:cNvPr id="30" name="Picture 29">
            <a:extLst>
              <a:ext uri="{FF2B5EF4-FFF2-40B4-BE49-F238E27FC236}">
                <a16:creationId xmlns:a16="http://schemas.microsoft.com/office/drawing/2014/main" id="{959746B2-2DF1-9998-A26A-27854B97F1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49827" y="3735858"/>
            <a:ext cx="734401" cy="734401"/>
          </a:xfrm>
          <a:prstGeom prst="rect">
            <a:avLst/>
          </a:prstGeom>
        </p:spPr>
      </p:pic>
    </p:spTree>
    <p:extLst>
      <p:ext uri="{BB962C8B-B14F-4D97-AF65-F5344CB8AC3E}">
        <p14:creationId xmlns:p14="http://schemas.microsoft.com/office/powerpoint/2010/main" val="979806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3FFCE5-525F-79A8-6992-5E9C977FBFD0}"/>
              </a:ext>
            </a:extLst>
          </p:cNvPr>
          <p:cNvSpPr>
            <a:spLocks noGrp="1"/>
          </p:cNvSpPr>
          <p:nvPr>
            <p:ph type="title"/>
          </p:nvPr>
        </p:nvSpPr>
        <p:spPr/>
        <p:txBody>
          <a:bodyPr/>
          <a:lstStyle/>
          <a:p>
            <a:endParaRPr kumimoji="1" lang="ko-US" altLang="en-US"/>
          </a:p>
        </p:txBody>
      </p:sp>
      <p:pic>
        <p:nvPicPr>
          <p:cNvPr id="1026" name="Picture 2">
            <a:extLst>
              <a:ext uri="{FF2B5EF4-FFF2-40B4-BE49-F238E27FC236}">
                <a16:creationId xmlns:a16="http://schemas.microsoft.com/office/drawing/2014/main" id="{D61CBF00-D38C-81F4-8989-B2C7DBE56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 y="0"/>
            <a:ext cx="12192000" cy="4389437"/>
          </a:xfrm>
          <a:prstGeom prst="rect">
            <a:avLst/>
          </a:prstGeom>
          <a:noFill/>
          <a:extLst>
            <a:ext uri="{909E8E84-426E-40DD-AFC4-6F175D3DCCD1}">
              <a14:hiddenFill xmlns:a14="http://schemas.microsoft.com/office/drawing/2010/main">
                <a:solidFill>
                  <a:srgbClr val="FFFFFF"/>
                </a:solidFill>
              </a14:hiddenFill>
            </a:ext>
          </a:extLst>
        </p:spPr>
      </p:pic>
      <p:sp>
        <p:nvSpPr>
          <p:cNvPr id="6" name="타원 5">
            <a:extLst>
              <a:ext uri="{FF2B5EF4-FFF2-40B4-BE49-F238E27FC236}">
                <a16:creationId xmlns:a16="http://schemas.microsoft.com/office/drawing/2014/main" id="{C914FB8F-3218-62FE-DA17-5B3316C45B3F}"/>
              </a:ext>
            </a:extLst>
          </p:cNvPr>
          <p:cNvSpPr/>
          <p:nvPr/>
        </p:nvSpPr>
        <p:spPr>
          <a:xfrm rot="1822935">
            <a:off x="1632153" y="1756263"/>
            <a:ext cx="914608" cy="21571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cxnSp>
        <p:nvCxnSpPr>
          <p:cNvPr id="9" name="직선 화살표 연결선 8">
            <a:extLst>
              <a:ext uri="{FF2B5EF4-FFF2-40B4-BE49-F238E27FC236}">
                <a16:creationId xmlns:a16="http://schemas.microsoft.com/office/drawing/2014/main" id="{054B9A68-67D2-C236-62C3-F7EDA2278956}"/>
              </a:ext>
            </a:extLst>
          </p:cNvPr>
          <p:cNvCxnSpPr>
            <a:cxnSpLocks/>
            <a:stCxn id="6" idx="4"/>
          </p:cNvCxnSpPr>
          <p:nvPr/>
        </p:nvCxnSpPr>
        <p:spPr>
          <a:xfrm flipH="1">
            <a:off x="1169548" y="3765275"/>
            <a:ext cx="374407" cy="486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DC3B7563-0D28-FB73-2E77-996BAEB3BA31}"/>
              </a:ext>
            </a:extLst>
          </p:cNvPr>
          <p:cNvSpPr txBox="1"/>
          <p:nvPr/>
        </p:nvSpPr>
        <p:spPr>
          <a:xfrm>
            <a:off x="2680549" y="5550841"/>
            <a:ext cx="6104238" cy="830997"/>
          </a:xfrm>
          <a:prstGeom prst="rect">
            <a:avLst/>
          </a:prstGeom>
          <a:noFill/>
        </p:spPr>
        <p:txBody>
          <a:bodyPr wrap="square">
            <a:spAutoFit/>
          </a:bodyPr>
          <a:lstStyle/>
          <a:p>
            <a:r>
              <a:rPr lang="ko-US" altLang="en-US" sz="1200" dirty="0"/>
              <a:t>Big said she "no longer feels she is getting anything out of it". MEC aknowledged her feelings and asked her to consider the benefits that Little is getting from the relationship and if she feels that is important. Big said she feels really guilty but she no longer wants to support Little if she isn't willing to at the minimum meet her with a match goal. </a:t>
            </a:r>
          </a:p>
        </p:txBody>
      </p:sp>
      <p:cxnSp>
        <p:nvCxnSpPr>
          <p:cNvPr id="16" name="직선 화살표 연결선 15">
            <a:extLst>
              <a:ext uri="{FF2B5EF4-FFF2-40B4-BE49-F238E27FC236}">
                <a16:creationId xmlns:a16="http://schemas.microsoft.com/office/drawing/2014/main" id="{1C0F0A85-1EFD-A931-9E1C-E3898F7E0F10}"/>
              </a:ext>
            </a:extLst>
          </p:cNvPr>
          <p:cNvCxnSpPr>
            <a:cxnSpLocks/>
            <a:stCxn id="18" idx="4"/>
          </p:cNvCxnSpPr>
          <p:nvPr/>
        </p:nvCxnSpPr>
        <p:spPr>
          <a:xfrm flipH="1">
            <a:off x="6329744" y="3002692"/>
            <a:ext cx="2826612" cy="25396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타원 17">
            <a:extLst>
              <a:ext uri="{FF2B5EF4-FFF2-40B4-BE49-F238E27FC236}">
                <a16:creationId xmlns:a16="http://schemas.microsoft.com/office/drawing/2014/main" id="{C7F08874-82F4-758B-0F4D-7B45933E676C}"/>
              </a:ext>
            </a:extLst>
          </p:cNvPr>
          <p:cNvSpPr/>
          <p:nvPr/>
        </p:nvSpPr>
        <p:spPr>
          <a:xfrm>
            <a:off x="8526161" y="1417638"/>
            <a:ext cx="1260389" cy="158505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sp>
        <p:nvSpPr>
          <p:cNvPr id="22" name="TextBox 21">
            <a:extLst>
              <a:ext uri="{FF2B5EF4-FFF2-40B4-BE49-F238E27FC236}">
                <a16:creationId xmlns:a16="http://schemas.microsoft.com/office/drawing/2014/main" id="{D1632297-8536-679E-D4E4-BD03AF5FD2E0}"/>
              </a:ext>
            </a:extLst>
          </p:cNvPr>
          <p:cNvSpPr txBox="1"/>
          <p:nvPr/>
        </p:nvSpPr>
        <p:spPr>
          <a:xfrm>
            <a:off x="7555832" y="4515641"/>
            <a:ext cx="4039956" cy="830997"/>
          </a:xfrm>
          <a:prstGeom prst="rect">
            <a:avLst/>
          </a:prstGeom>
          <a:noFill/>
        </p:spPr>
        <p:txBody>
          <a:bodyPr wrap="square">
            <a:spAutoFit/>
          </a:bodyPr>
          <a:lstStyle/>
          <a:p>
            <a:r>
              <a:rPr lang="en-US" sz="1200" dirty="0"/>
              <a:t>Big contacted the Match Engagement Coordinator to request match closure, explaining that she was pregnant and had been severely ill for two months, preventing her from seeing her Little (Nariah) since their last conversation.</a:t>
            </a:r>
            <a:endParaRPr lang="ko-US" altLang="en-US" sz="1200" dirty="0"/>
          </a:p>
        </p:txBody>
      </p:sp>
      <p:sp>
        <p:nvSpPr>
          <p:cNvPr id="23" name="타원 22">
            <a:extLst>
              <a:ext uri="{FF2B5EF4-FFF2-40B4-BE49-F238E27FC236}">
                <a16:creationId xmlns:a16="http://schemas.microsoft.com/office/drawing/2014/main" id="{6E41E3E1-4B12-CB76-C32E-EF2C22A9B82B}"/>
              </a:ext>
            </a:extLst>
          </p:cNvPr>
          <p:cNvSpPr/>
          <p:nvPr/>
        </p:nvSpPr>
        <p:spPr>
          <a:xfrm rot="20141752">
            <a:off x="9853092" y="2948596"/>
            <a:ext cx="1260389" cy="6062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cxnSp>
        <p:nvCxnSpPr>
          <p:cNvPr id="25" name="직선 화살표 연결선 24">
            <a:extLst>
              <a:ext uri="{FF2B5EF4-FFF2-40B4-BE49-F238E27FC236}">
                <a16:creationId xmlns:a16="http://schemas.microsoft.com/office/drawing/2014/main" id="{B1680C73-161C-4CD4-3588-787E6DBA8DA2}"/>
              </a:ext>
            </a:extLst>
          </p:cNvPr>
          <p:cNvCxnSpPr>
            <a:cxnSpLocks/>
          </p:cNvCxnSpPr>
          <p:nvPr/>
        </p:nvCxnSpPr>
        <p:spPr>
          <a:xfrm flipH="1">
            <a:off x="9366419" y="3684022"/>
            <a:ext cx="602338" cy="831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Picture 10">
            <a:extLst>
              <a:ext uri="{FF2B5EF4-FFF2-40B4-BE49-F238E27FC236}">
                <a16:creationId xmlns:a16="http://schemas.microsoft.com/office/drawing/2014/main" id="{F04F3693-2DB9-11F9-3FA1-202ACA2112BF}"/>
              </a:ext>
            </a:extLst>
          </p:cNvPr>
          <p:cNvPicPr>
            <a:picLocks noChangeAspect="1"/>
          </p:cNvPicPr>
          <p:nvPr/>
        </p:nvPicPr>
        <p:blipFill>
          <a:blip r:embed="rId3"/>
          <a:stretch>
            <a:fillRect/>
          </a:stretch>
        </p:blipFill>
        <p:spPr>
          <a:xfrm>
            <a:off x="42852" y="4226034"/>
            <a:ext cx="6136405" cy="1095338"/>
          </a:xfrm>
          <a:prstGeom prst="rect">
            <a:avLst/>
          </a:prstGeom>
        </p:spPr>
      </p:pic>
      <p:sp>
        <p:nvSpPr>
          <p:cNvPr id="13" name="Rectangle: Rounded Corners 12">
            <a:extLst>
              <a:ext uri="{FF2B5EF4-FFF2-40B4-BE49-F238E27FC236}">
                <a16:creationId xmlns:a16="http://schemas.microsoft.com/office/drawing/2014/main" id="{C3808B87-128F-929B-704D-9CC330BACD6C}"/>
              </a:ext>
            </a:extLst>
          </p:cNvPr>
          <p:cNvSpPr/>
          <p:nvPr/>
        </p:nvSpPr>
        <p:spPr>
          <a:xfrm>
            <a:off x="42853" y="4251300"/>
            <a:ext cx="6076828" cy="43299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E2984E2-056B-97AE-230B-7A3BB73891EC}"/>
              </a:ext>
            </a:extLst>
          </p:cNvPr>
          <p:cNvSpPr/>
          <p:nvPr/>
        </p:nvSpPr>
        <p:spPr>
          <a:xfrm>
            <a:off x="2534653" y="5567642"/>
            <a:ext cx="7249524" cy="96426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5A68CC0-A2FF-2918-6865-DA9FDE88D9B2}"/>
              </a:ext>
            </a:extLst>
          </p:cNvPr>
          <p:cNvSpPr/>
          <p:nvPr/>
        </p:nvSpPr>
        <p:spPr>
          <a:xfrm>
            <a:off x="7353302" y="4540907"/>
            <a:ext cx="4301287" cy="8057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33726B7-41AA-29F1-A149-3585BCFCACC8}"/>
              </a:ext>
            </a:extLst>
          </p:cNvPr>
          <p:cNvSpPr txBox="1"/>
          <p:nvPr/>
        </p:nvSpPr>
        <p:spPr>
          <a:xfrm>
            <a:off x="4331140" y="418403"/>
            <a:ext cx="6152146" cy="369332"/>
          </a:xfrm>
          <a:prstGeom prst="rect">
            <a:avLst/>
          </a:prstGeom>
          <a:noFill/>
        </p:spPr>
        <p:txBody>
          <a:bodyPr wrap="square">
            <a:spAutoFit/>
          </a:bodyPr>
          <a:lstStyle/>
          <a:p>
            <a:r>
              <a:rPr lang="en-US" b="0" i="0" dirty="0" err="1">
                <a:effectLst/>
                <a:latin typeface="gg sans"/>
              </a:rPr>
              <a:t>MatchID</a:t>
            </a:r>
            <a:r>
              <a:rPr lang="en-US" b="0" i="0" dirty="0">
                <a:effectLst/>
                <a:latin typeface="gg sans"/>
              </a:rPr>
              <a:t>: a1v2J000003LH2lQAG</a:t>
            </a:r>
            <a:endParaRPr lang="en-US" dirty="0"/>
          </a:p>
        </p:txBody>
      </p:sp>
    </p:spTree>
    <p:extLst>
      <p:ext uri="{BB962C8B-B14F-4D97-AF65-F5344CB8AC3E}">
        <p14:creationId xmlns:p14="http://schemas.microsoft.com/office/powerpoint/2010/main" val="6070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CEF546-919A-6BBC-B540-DC8176B3F2FE}"/>
              </a:ext>
            </a:extLst>
          </p:cNvPr>
          <p:cNvSpPr/>
          <p:nvPr/>
        </p:nvSpPr>
        <p:spPr>
          <a:xfrm>
            <a:off x="133351" y="6405995"/>
            <a:ext cx="2384591" cy="360948"/>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Data</a:t>
            </a:r>
            <a:r>
              <a:rPr lang="en-US" dirty="0"/>
              <a:t> </a:t>
            </a:r>
            <a:r>
              <a:rPr lang="en-US" dirty="0">
                <a:solidFill>
                  <a:schemeClr val="tx1"/>
                </a:solidFill>
              </a:rPr>
              <a:t>Producers</a:t>
            </a:r>
            <a:endParaRPr lang="en-SG" dirty="0">
              <a:solidFill>
                <a:schemeClr val="tx1"/>
              </a:solidFill>
            </a:endParaRPr>
          </a:p>
        </p:txBody>
      </p:sp>
      <p:sp>
        <p:nvSpPr>
          <p:cNvPr id="4" name="Rectangle 3">
            <a:extLst>
              <a:ext uri="{FF2B5EF4-FFF2-40B4-BE49-F238E27FC236}">
                <a16:creationId xmlns:a16="http://schemas.microsoft.com/office/drawing/2014/main" id="{F8A45C00-B3BC-C221-45E6-B28DA854F9D7}"/>
              </a:ext>
            </a:extLst>
          </p:cNvPr>
          <p:cNvSpPr/>
          <p:nvPr/>
        </p:nvSpPr>
        <p:spPr>
          <a:xfrm>
            <a:off x="2681968" y="6405995"/>
            <a:ext cx="4176034" cy="360948"/>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Data Processing</a:t>
            </a:r>
            <a:r>
              <a:rPr lang="en-US" dirty="0"/>
              <a:t> </a:t>
            </a:r>
            <a:r>
              <a:rPr lang="en-US" dirty="0">
                <a:solidFill>
                  <a:schemeClr val="tx1"/>
                </a:solidFill>
              </a:rPr>
              <a:t>Pipeline</a:t>
            </a:r>
            <a:endParaRPr lang="en-SG" dirty="0">
              <a:solidFill>
                <a:schemeClr val="tx1"/>
              </a:solidFill>
            </a:endParaRPr>
          </a:p>
        </p:txBody>
      </p:sp>
      <p:sp>
        <p:nvSpPr>
          <p:cNvPr id="6" name="Rectangle 5">
            <a:extLst>
              <a:ext uri="{FF2B5EF4-FFF2-40B4-BE49-F238E27FC236}">
                <a16:creationId xmlns:a16="http://schemas.microsoft.com/office/drawing/2014/main" id="{2C294032-25E9-7C45-8BEC-52187B8CB1AB}"/>
              </a:ext>
            </a:extLst>
          </p:cNvPr>
          <p:cNvSpPr/>
          <p:nvPr/>
        </p:nvSpPr>
        <p:spPr>
          <a:xfrm>
            <a:off x="7022028" y="6405995"/>
            <a:ext cx="5069960" cy="360948"/>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Data Consumers</a:t>
            </a:r>
            <a:endParaRPr lang="en-SG" dirty="0">
              <a:solidFill>
                <a:schemeClr val="tx1"/>
              </a:solidFill>
            </a:endParaRPr>
          </a:p>
        </p:txBody>
      </p:sp>
      <p:pic>
        <p:nvPicPr>
          <p:cNvPr id="7" name="Graphic 6" descr="Document with solid fill">
            <a:extLst>
              <a:ext uri="{FF2B5EF4-FFF2-40B4-BE49-F238E27FC236}">
                <a16:creationId xmlns:a16="http://schemas.microsoft.com/office/drawing/2014/main" id="{C52AC528-A062-F60C-8647-1C4DE7FDE6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9087" y="1210854"/>
            <a:ext cx="646331" cy="646331"/>
          </a:xfrm>
          <a:prstGeom prst="rect">
            <a:avLst/>
          </a:prstGeom>
        </p:spPr>
      </p:pic>
      <p:sp>
        <p:nvSpPr>
          <p:cNvPr id="8" name="TextBox 7">
            <a:extLst>
              <a:ext uri="{FF2B5EF4-FFF2-40B4-BE49-F238E27FC236}">
                <a16:creationId xmlns:a16="http://schemas.microsoft.com/office/drawing/2014/main" id="{68F21DE1-E5B0-A5F4-E988-ED8FD95C06B8}"/>
              </a:ext>
            </a:extLst>
          </p:cNvPr>
          <p:cNvSpPr txBox="1"/>
          <p:nvPr/>
        </p:nvSpPr>
        <p:spPr>
          <a:xfrm>
            <a:off x="686820" y="1857185"/>
            <a:ext cx="1090863" cy="276999"/>
          </a:xfrm>
          <a:prstGeom prst="rect">
            <a:avLst/>
          </a:prstGeom>
          <a:noFill/>
        </p:spPr>
        <p:txBody>
          <a:bodyPr wrap="square" rtlCol="0">
            <a:spAutoFit/>
          </a:bodyPr>
          <a:lstStyle/>
          <a:p>
            <a:pPr algn="ctr"/>
            <a:r>
              <a:rPr lang="en-US" sz="1200" dirty="0"/>
              <a:t>Train Dataset</a:t>
            </a:r>
            <a:endParaRPr lang="en-SG" sz="1200" dirty="0"/>
          </a:p>
        </p:txBody>
      </p:sp>
      <p:pic>
        <p:nvPicPr>
          <p:cNvPr id="9" name="Graphic 8" descr="Document with solid fill">
            <a:extLst>
              <a:ext uri="{FF2B5EF4-FFF2-40B4-BE49-F238E27FC236}">
                <a16:creationId xmlns:a16="http://schemas.microsoft.com/office/drawing/2014/main" id="{6005F2F7-AB87-108E-AF69-36D03EC830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3597" y="2666459"/>
            <a:ext cx="646331" cy="646331"/>
          </a:xfrm>
          <a:prstGeom prst="rect">
            <a:avLst/>
          </a:prstGeom>
        </p:spPr>
      </p:pic>
      <p:sp>
        <p:nvSpPr>
          <p:cNvPr id="10" name="TextBox 9">
            <a:extLst>
              <a:ext uri="{FF2B5EF4-FFF2-40B4-BE49-F238E27FC236}">
                <a16:creationId xmlns:a16="http://schemas.microsoft.com/office/drawing/2014/main" id="{CAC6E72E-22C0-BF94-8881-30F79A268D66}"/>
              </a:ext>
            </a:extLst>
          </p:cNvPr>
          <p:cNvSpPr txBox="1"/>
          <p:nvPr/>
        </p:nvSpPr>
        <p:spPr>
          <a:xfrm>
            <a:off x="691330" y="3312790"/>
            <a:ext cx="1090863" cy="276999"/>
          </a:xfrm>
          <a:prstGeom prst="rect">
            <a:avLst/>
          </a:prstGeom>
          <a:noFill/>
        </p:spPr>
        <p:txBody>
          <a:bodyPr wrap="square" rtlCol="0">
            <a:spAutoFit/>
          </a:bodyPr>
          <a:lstStyle/>
          <a:p>
            <a:pPr algn="ctr"/>
            <a:r>
              <a:rPr lang="en-US" sz="1200" dirty="0"/>
              <a:t>Test Dataset</a:t>
            </a:r>
            <a:endParaRPr lang="en-SG" sz="1200" dirty="0"/>
          </a:p>
        </p:txBody>
      </p:sp>
      <p:sp>
        <p:nvSpPr>
          <p:cNvPr id="13" name="Arrow: Bent 12">
            <a:extLst>
              <a:ext uri="{FF2B5EF4-FFF2-40B4-BE49-F238E27FC236}">
                <a16:creationId xmlns:a16="http://schemas.microsoft.com/office/drawing/2014/main" id="{C7D5886B-59F7-3C5E-9CBE-3596E37B0009}"/>
              </a:ext>
            </a:extLst>
          </p:cNvPr>
          <p:cNvSpPr/>
          <p:nvPr/>
        </p:nvSpPr>
        <p:spPr>
          <a:xfrm rot="5400000">
            <a:off x="2094402" y="1136140"/>
            <a:ext cx="988845" cy="1604151"/>
          </a:xfrm>
          <a:prstGeom prst="bentArrow">
            <a:avLst>
              <a:gd name="adj1" fmla="val 10567"/>
              <a:gd name="adj2" fmla="val 14260"/>
              <a:gd name="adj3" fmla="val 17726"/>
              <a:gd name="adj4" fmla="val 2255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7" name="TextBox 16">
            <a:extLst>
              <a:ext uri="{FF2B5EF4-FFF2-40B4-BE49-F238E27FC236}">
                <a16:creationId xmlns:a16="http://schemas.microsoft.com/office/drawing/2014/main" id="{C1A95EFF-EC81-00DD-59FC-84E62C15060F}"/>
              </a:ext>
            </a:extLst>
          </p:cNvPr>
          <p:cNvSpPr txBox="1"/>
          <p:nvPr/>
        </p:nvSpPr>
        <p:spPr>
          <a:xfrm>
            <a:off x="2681968" y="3401584"/>
            <a:ext cx="1090863" cy="461665"/>
          </a:xfrm>
          <a:prstGeom prst="rect">
            <a:avLst/>
          </a:prstGeom>
          <a:noFill/>
        </p:spPr>
        <p:txBody>
          <a:bodyPr wrap="square" rtlCol="0">
            <a:spAutoFit/>
          </a:bodyPr>
          <a:lstStyle/>
          <a:p>
            <a:pPr algn="ctr"/>
            <a:r>
              <a:rPr lang="en-US" sz="1200" dirty="0"/>
              <a:t>Manual Data Cleaning</a:t>
            </a:r>
            <a:endParaRPr lang="en-SG" sz="1200" dirty="0"/>
          </a:p>
        </p:txBody>
      </p:sp>
      <p:pic>
        <p:nvPicPr>
          <p:cNvPr id="18" name="Graphic 17" descr="Gears with solid fill">
            <a:extLst>
              <a:ext uri="{FF2B5EF4-FFF2-40B4-BE49-F238E27FC236}">
                <a16:creationId xmlns:a16="http://schemas.microsoft.com/office/drawing/2014/main" id="{291D2B55-B334-1D93-F2D5-F2352ABA0A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0200" y="2487184"/>
            <a:ext cx="914400" cy="914400"/>
          </a:xfrm>
          <a:prstGeom prst="rect">
            <a:avLst/>
          </a:prstGeom>
        </p:spPr>
      </p:pic>
      <p:pic>
        <p:nvPicPr>
          <p:cNvPr id="19" name="Picture 18">
            <a:extLst>
              <a:ext uri="{FF2B5EF4-FFF2-40B4-BE49-F238E27FC236}">
                <a16:creationId xmlns:a16="http://schemas.microsoft.com/office/drawing/2014/main" id="{18ABBFC4-BE28-3432-9B09-6093A07297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876" y="5092431"/>
            <a:ext cx="673066" cy="673066"/>
          </a:xfrm>
          <a:prstGeom prst="rect">
            <a:avLst/>
          </a:prstGeom>
        </p:spPr>
      </p:pic>
      <p:sp>
        <p:nvSpPr>
          <p:cNvPr id="20" name="TextBox 19">
            <a:extLst>
              <a:ext uri="{FF2B5EF4-FFF2-40B4-BE49-F238E27FC236}">
                <a16:creationId xmlns:a16="http://schemas.microsoft.com/office/drawing/2014/main" id="{8BC13B99-BE53-BC95-DB49-987DC5CDE5C6}"/>
              </a:ext>
            </a:extLst>
          </p:cNvPr>
          <p:cNvSpPr txBox="1"/>
          <p:nvPr/>
        </p:nvSpPr>
        <p:spPr>
          <a:xfrm>
            <a:off x="328689" y="5769486"/>
            <a:ext cx="1090863" cy="276999"/>
          </a:xfrm>
          <a:prstGeom prst="rect">
            <a:avLst/>
          </a:prstGeom>
          <a:noFill/>
        </p:spPr>
        <p:txBody>
          <a:bodyPr wrap="square" rtlCol="0">
            <a:spAutoFit/>
          </a:bodyPr>
          <a:lstStyle/>
          <a:p>
            <a:pPr algn="ctr"/>
            <a:r>
              <a:rPr lang="en-US" sz="1200" dirty="0"/>
              <a:t>GeoPandas</a:t>
            </a:r>
            <a:endParaRPr lang="en-SG" sz="1200" dirty="0"/>
          </a:p>
        </p:txBody>
      </p:sp>
      <p:pic>
        <p:nvPicPr>
          <p:cNvPr id="21" name="Picture 20">
            <a:extLst>
              <a:ext uri="{FF2B5EF4-FFF2-40B4-BE49-F238E27FC236}">
                <a16:creationId xmlns:a16="http://schemas.microsoft.com/office/drawing/2014/main" id="{CFB8F63F-8F07-A9CC-B0A6-A94540A4E7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1918" y="5118583"/>
            <a:ext cx="629666" cy="629666"/>
          </a:xfrm>
          <a:prstGeom prst="rect">
            <a:avLst/>
          </a:prstGeom>
        </p:spPr>
      </p:pic>
      <p:sp>
        <p:nvSpPr>
          <p:cNvPr id="22" name="TextBox 21">
            <a:extLst>
              <a:ext uri="{FF2B5EF4-FFF2-40B4-BE49-F238E27FC236}">
                <a16:creationId xmlns:a16="http://schemas.microsoft.com/office/drawing/2014/main" id="{25F99485-41D1-A181-5DE8-CA4C82D2AA49}"/>
              </a:ext>
            </a:extLst>
          </p:cNvPr>
          <p:cNvSpPr txBox="1"/>
          <p:nvPr/>
        </p:nvSpPr>
        <p:spPr>
          <a:xfrm>
            <a:off x="1241320" y="5765497"/>
            <a:ext cx="1090863" cy="276999"/>
          </a:xfrm>
          <a:prstGeom prst="rect">
            <a:avLst/>
          </a:prstGeom>
          <a:noFill/>
        </p:spPr>
        <p:txBody>
          <a:bodyPr wrap="square" rtlCol="0">
            <a:spAutoFit/>
          </a:bodyPr>
          <a:lstStyle/>
          <a:p>
            <a:pPr algn="ctr"/>
            <a:r>
              <a:rPr lang="en-US" sz="1200" dirty="0"/>
              <a:t>USA Census</a:t>
            </a:r>
            <a:endParaRPr lang="en-SG" sz="1200" dirty="0"/>
          </a:p>
        </p:txBody>
      </p:sp>
      <p:sp>
        <p:nvSpPr>
          <p:cNvPr id="23" name="Arrow: Down 22">
            <a:extLst>
              <a:ext uri="{FF2B5EF4-FFF2-40B4-BE49-F238E27FC236}">
                <a16:creationId xmlns:a16="http://schemas.microsoft.com/office/drawing/2014/main" id="{6B7BC824-5EDD-F9EE-17FB-58A16D0C0724}"/>
              </a:ext>
            </a:extLst>
          </p:cNvPr>
          <p:cNvSpPr/>
          <p:nvPr/>
        </p:nvSpPr>
        <p:spPr>
          <a:xfrm rot="16200000">
            <a:off x="4239864" y="2459971"/>
            <a:ext cx="210276" cy="112455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4" name="Picture 23">
            <a:extLst>
              <a:ext uri="{FF2B5EF4-FFF2-40B4-BE49-F238E27FC236}">
                <a16:creationId xmlns:a16="http://schemas.microsoft.com/office/drawing/2014/main" id="{10696254-2DFC-4417-1E9D-9585F936E1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5569" y="2745275"/>
            <a:ext cx="686777" cy="683725"/>
          </a:xfrm>
          <a:prstGeom prst="rect">
            <a:avLst/>
          </a:prstGeom>
        </p:spPr>
      </p:pic>
      <p:sp>
        <p:nvSpPr>
          <p:cNvPr id="25" name="TextBox 24">
            <a:extLst>
              <a:ext uri="{FF2B5EF4-FFF2-40B4-BE49-F238E27FC236}">
                <a16:creationId xmlns:a16="http://schemas.microsoft.com/office/drawing/2014/main" id="{6A72420B-4439-63AB-A20A-943ABB882A60}"/>
              </a:ext>
            </a:extLst>
          </p:cNvPr>
          <p:cNvSpPr txBox="1"/>
          <p:nvPr/>
        </p:nvSpPr>
        <p:spPr>
          <a:xfrm>
            <a:off x="4649124" y="3483854"/>
            <a:ext cx="1490799" cy="461665"/>
          </a:xfrm>
          <a:prstGeom prst="rect">
            <a:avLst/>
          </a:prstGeom>
          <a:noFill/>
        </p:spPr>
        <p:txBody>
          <a:bodyPr wrap="square" rtlCol="0">
            <a:spAutoFit/>
          </a:bodyPr>
          <a:lstStyle/>
          <a:p>
            <a:pPr algn="ctr"/>
            <a:r>
              <a:rPr lang="en-US" sz="1200" dirty="0"/>
              <a:t>XAI GROK</a:t>
            </a:r>
          </a:p>
          <a:p>
            <a:pPr algn="ctr"/>
            <a:r>
              <a:rPr lang="en-US" sz="1200" dirty="0"/>
              <a:t> (Event Detection) </a:t>
            </a:r>
            <a:endParaRPr lang="en-SG" sz="1200" dirty="0"/>
          </a:p>
        </p:txBody>
      </p:sp>
      <p:pic>
        <p:nvPicPr>
          <p:cNvPr id="28" name="Picture 27">
            <a:extLst>
              <a:ext uri="{FF2B5EF4-FFF2-40B4-BE49-F238E27FC236}">
                <a16:creationId xmlns:a16="http://schemas.microsoft.com/office/drawing/2014/main" id="{9026EACF-8A83-6798-6CF5-9BA8E52DDA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8012" y="2528867"/>
            <a:ext cx="958682" cy="958682"/>
          </a:xfrm>
          <a:prstGeom prst="rect">
            <a:avLst/>
          </a:prstGeom>
        </p:spPr>
      </p:pic>
      <p:sp>
        <p:nvSpPr>
          <p:cNvPr id="29" name="TextBox 28">
            <a:extLst>
              <a:ext uri="{FF2B5EF4-FFF2-40B4-BE49-F238E27FC236}">
                <a16:creationId xmlns:a16="http://schemas.microsoft.com/office/drawing/2014/main" id="{63AC532C-7F1C-70AE-19AD-8C8BBEE125C7}"/>
              </a:ext>
            </a:extLst>
          </p:cNvPr>
          <p:cNvSpPr txBox="1"/>
          <p:nvPr/>
        </p:nvSpPr>
        <p:spPr>
          <a:xfrm>
            <a:off x="7076065" y="3393644"/>
            <a:ext cx="1090863" cy="276999"/>
          </a:xfrm>
          <a:prstGeom prst="rect">
            <a:avLst/>
          </a:prstGeom>
          <a:noFill/>
        </p:spPr>
        <p:txBody>
          <a:bodyPr wrap="square" rtlCol="0">
            <a:spAutoFit/>
          </a:bodyPr>
          <a:lstStyle/>
          <a:p>
            <a:pPr algn="ctr"/>
            <a:r>
              <a:rPr lang="en-US" sz="1200" dirty="0"/>
              <a:t>Power Bi</a:t>
            </a:r>
            <a:endParaRPr lang="en-SG" sz="1200" dirty="0"/>
          </a:p>
        </p:txBody>
      </p:sp>
      <p:pic>
        <p:nvPicPr>
          <p:cNvPr id="30" name="Picture 29">
            <a:extLst>
              <a:ext uri="{FF2B5EF4-FFF2-40B4-BE49-F238E27FC236}">
                <a16:creationId xmlns:a16="http://schemas.microsoft.com/office/drawing/2014/main" id="{54DCD3C4-C7D7-3872-023F-37252E0B25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5569" y="801965"/>
            <a:ext cx="699668" cy="699668"/>
          </a:xfrm>
          <a:prstGeom prst="rect">
            <a:avLst/>
          </a:prstGeom>
        </p:spPr>
      </p:pic>
      <p:sp>
        <p:nvSpPr>
          <p:cNvPr id="31" name="TextBox 30">
            <a:extLst>
              <a:ext uri="{FF2B5EF4-FFF2-40B4-BE49-F238E27FC236}">
                <a16:creationId xmlns:a16="http://schemas.microsoft.com/office/drawing/2014/main" id="{BF8A83D8-1579-AB19-B562-DFDD89B83D68}"/>
              </a:ext>
            </a:extLst>
          </p:cNvPr>
          <p:cNvSpPr txBox="1"/>
          <p:nvPr/>
        </p:nvSpPr>
        <p:spPr>
          <a:xfrm>
            <a:off x="4586686" y="1519921"/>
            <a:ext cx="1704979" cy="276999"/>
          </a:xfrm>
          <a:prstGeom prst="rect">
            <a:avLst/>
          </a:prstGeom>
          <a:noFill/>
        </p:spPr>
        <p:txBody>
          <a:bodyPr wrap="square" rtlCol="0">
            <a:spAutoFit/>
          </a:bodyPr>
          <a:lstStyle/>
          <a:p>
            <a:pPr algn="ctr"/>
            <a:r>
              <a:rPr lang="en-US" sz="1200" dirty="0"/>
              <a:t>LSTM (Deep Learning)</a:t>
            </a:r>
            <a:endParaRPr lang="en-SG" sz="1200" dirty="0"/>
          </a:p>
        </p:txBody>
      </p:sp>
      <p:sp>
        <p:nvSpPr>
          <p:cNvPr id="32" name="Rectangle: Rounded Corners 31">
            <a:extLst>
              <a:ext uri="{FF2B5EF4-FFF2-40B4-BE49-F238E27FC236}">
                <a16:creationId xmlns:a16="http://schemas.microsoft.com/office/drawing/2014/main" id="{CD4F3BCE-98A2-89E6-F95A-AD1ABA8BD101}"/>
              </a:ext>
            </a:extLst>
          </p:cNvPr>
          <p:cNvSpPr/>
          <p:nvPr/>
        </p:nvSpPr>
        <p:spPr>
          <a:xfrm>
            <a:off x="267081" y="4835234"/>
            <a:ext cx="2181727" cy="1211251"/>
          </a:xfrm>
          <a:prstGeom prst="roundRect">
            <a:avLst>
              <a:gd name="adj" fmla="val 124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D8B02A8E-83F0-CC10-0D07-2CD45B41DA2D}"/>
              </a:ext>
            </a:extLst>
          </p:cNvPr>
          <p:cNvSpPr txBox="1"/>
          <p:nvPr/>
        </p:nvSpPr>
        <p:spPr>
          <a:xfrm>
            <a:off x="785347" y="4775404"/>
            <a:ext cx="1090863" cy="276999"/>
          </a:xfrm>
          <a:prstGeom prst="rect">
            <a:avLst/>
          </a:prstGeom>
          <a:noFill/>
        </p:spPr>
        <p:txBody>
          <a:bodyPr wrap="square" rtlCol="0">
            <a:spAutoFit/>
          </a:bodyPr>
          <a:lstStyle/>
          <a:p>
            <a:pPr algn="ctr"/>
            <a:r>
              <a:rPr lang="en-US" sz="1200" dirty="0"/>
              <a:t>External Data</a:t>
            </a:r>
            <a:endParaRPr lang="en-SG" sz="1200" dirty="0"/>
          </a:p>
        </p:txBody>
      </p:sp>
      <p:sp>
        <p:nvSpPr>
          <p:cNvPr id="38" name="Rectangle: Rounded Corners 37">
            <a:extLst>
              <a:ext uri="{FF2B5EF4-FFF2-40B4-BE49-F238E27FC236}">
                <a16:creationId xmlns:a16="http://schemas.microsoft.com/office/drawing/2014/main" id="{AD947480-05DA-D4B9-560F-4595087C0B01}"/>
              </a:ext>
            </a:extLst>
          </p:cNvPr>
          <p:cNvSpPr/>
          <p:nvPr/>
        </p:nvSpPr>
        <p:spPr>
          <a:xfrm>
            <a:off x="4303662" y="4862098"/>
            <a:ext cx="2181727" cy="1211251"/>
          </a:xfrm>
          <a:prstGeom prst="roundRect">
            <a:avLst>
              <a:gd name="adj" fmla="val 1248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AF29A8A4-A593-B55A-C572-78F3E5F10C61}"/>
              </a:ext>
            </a:extLst>
          </p:cNvPr>
          <p:cNvSpPr txBox="1"/>
          <p:nvPr/>
        </p:nvSpPr>
        <p:spPr>
          <a:xfrm>
            <a:off x="4707585" y="4869303"/>
            <a:ext cx="1373879" cy="276999"/>
          </a:xfrm>
          <a:prstGeom prst="rect">
            <a:avLst/>
          </a:prstGeom>
          <a:noFill/>
        </p:spPr>
        <p:txBody>
          <a:bodyPr wrap="square" rtlCol="0">
            <a:spAutoFit/>
          </a:bodyPr>
          <a:lstStyle/>
          <a:p>
            <a:pPr algn="ctr"/>
            <a:r>
              <a:rPr lang="en-US" sz="1200" dirty="0"/>
              <a:t>Research Papers</a:t>
            </a:r>
            <a:endParaRPr lang="en-SG" sz="1200" dirty="0"/>
          </a:p>
        </p:txBody>
      </p:sp>
      <p:sp>
        <p:nvSpPr>
          <p:cNvPr id="40" name="Arrow: Down 39">
            <a:extLst>
              <a:ext uri="{FF2B5EF4-FFF2-40B4-BE49-F238E27FC236}">
                <a16:creationId xmlns:a16="http://schemas.microsoft.com/office/drawing/2014/main" id="{60587836-999A-ADCA-9F29-D2347BA35AE2}"/>
              </a:ext>
            </a:extLst>
          </p:cNvPr>
          <p:cNvSpPr/>
          <p:nvPr/>
        </p:nvSpPr>
        <p:spPr>
          <a:xfrm rot="10800000">
            <a:off x="5334039" y="4000372"/>
            <a:ext cx="210276" cy="71739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2" name="Picture 41">
            <a:extLst>
              <a:ext uri="{FF2B5EF4-FFF2-40B4-BE49-F238E27FC236}">
                <a16:creationId xmlns:a16="http://schemas.microsoft.com/office/drawing/2014/main" id="{93D16049-0431-E54A-F015-F914D1732D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00835" y="5160702"/>
            <a:ext cx="596971" cy="596971"/>
          </a:xfrm>
          <a:prstGeom prst="rect">
            <a:avLst/>
          </a:prstGeom>
        </p:spPr>
      </p:pic>
      <p:sp>
        <p:nvSpPr>
          <p:cNvPr id="43" name="TextBox 42">
            <a:extLst>
              <a:ext uri="{FF2B5EF4-FFF2-40B4-BE49-F238E27FC236}">
                <a16:creationId xmlns:a16="http://schemas.microsoft.com/office/drawing/2014/main" id="{F6C67D15-53BE-D733-B983-8CF9A5721399}"/>
              </a:ext>
            </a:extLst>
          </p:cNvPr>
          <p:cNvSpPr txBox="1"/>
          <p:nvPr/>
        </p:nvSpPr>
        <p:spPr>
          <a:xfrm>
            <a:off x="4353287" y="5792692"/>
            <a:ext cx="1090863" cy="276999"/>
          </a:xfrm>
          <a:prstGeom prst="rect">
            <a:avLst/>
          </a:prstGeom>
          <a:noFill/>
        </p:spPr>
        <p:txBody>
          <a:bodyPr wrap="square" rtlCol="0">
            <a:spAutoFit/>
          </a:bodyPr>
          <a:lstStyle/>
          <a:p>
            <a:pPr algn="ctr"/>
            <a:r>
              <a:rPr lang="en-US" sz="1200" dirty="0"/>
              <a:t>BBB</a:t>
            </a:r>
            <a:endParaRPr lang="en-SG" sz="1200" dirty="0"/>
          </a:p>
        </p:txBody>
      </p:sp>
      <p:pic>
        <p:nvPicPr>
          <p:cNvPr id="47" name="Picture 46">
            <a:extLst>
              <a:ext uri="{FF2B5EF4-FFF2-40B4-BE49-F238E27FC236}">
                <a16:creationId xmlns:a16="http://schemas.microsoft.com/office/drawing/2014/main" id="{1BABAD47-43F9-8004-AC7F-387D32FC594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77298" y="5153507"/>
            <a:ext cx="604166" cy="604166"/>
          </a:xfrm>
          <a:prstGeom prst="rect">
            <a:avLst/>
          </a:prstGeom>
        </p:spPr>
      </p:pic>
      <p:sp>
        <p:nvSpPr>
          <p:cNvPr id="48" name="TextBox 47">
            <a:extLst>
              <a:ext uri="{FF2B5EF4-FFF2-40B4-BE49-F238E27FC236}">
                <a16:creationId xmlns:a16="http://schemas.microsoft.com/office/drawing/2014/main" id="{6E6EE2A6-EAC2-F96F-494C-6E4190BB25D4}"/>
              </a:ext>
            </a:extLst>
          </p:cNvPr>
          <p:cNvSpPr txBox="1"/>
          <p:nvPr/>
        </p:nvSpPr>
        <p:spPr>
          <a:xfrm>
            <a:off x="5174217" y="5763510"/>
            <a:ext cx="1210328" cy="276999"/>
          </a:xfrm>
          <a:prstGeom prst="rect">
            <a:avLst/>
          </a:prstGeom>
          <a:noFill/>
        </p:spPr>
        <p:txBody>
          <a:bodyPr wrap="square" rtlCol="0">
            <a:spAutoFit/>
          </a:bodyPr>
          <a:lstStyle/>
          <a:p>
            <a:pPr algn="ctr"/>
            <a:r>
              <a:rPr lang="en-US" sz="1200" dirty="0"/>
              <a:t>Google Scholar</a:t>
            </a:r>
            <a:endParaRPr lang="en-SG" sz="1200" dirty="0"/>
          </a:p>
        </p:txBody>
      </p:sp>
      <p:pic>
        <p:nvPicPr>
          <p:cNvPr id="54" name="Picture 53">
            <a:extLst>
              <a:ext uri="{FF2B5EF4-FFF2-40B4-BE49-F238E27FC236}">
                <a16:creationId xmlns:a16="http://schemas.microsoft.com/office/drawing/2014/main" id="{65376802-50CF-1BE8-2FA6-704331F47006}"/>
              </a:ext>
            </a:extLst>
          </p:cNvPr>
          <p:cNvPicPr>
            <a:picLocks noChangeAspect="1"/>
          </p:cNvPicPr>
          <p:nvPr/>
        </p:nvPicPr>
        <p:blipFill>
          <a:blip r:embed="rId13"/>
          <a:stretch>
            <a:fillRect/>
          </a:stretch>
        </p:blipFill>
        <p:spPr>
          <a:xfrm>
            <a:off x="8316007" y="4267417"/>
            <a:ext cx="2759120" cy="147797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56" name="Picture 55">
            <a:extLst>
              <a:ext uri="{FF2B5EF4-FFF2-40B4-BE49-F238E27FC236}">
                <a16:creationId xmlns:a16="http://schemas.microsoft.com/office/drawing/2014/main" id="{39244997-2712-5CAE-7600-D15E06C89AAD}"/>
              </a:ext>
            </a:extLst>
          </p:cNvPr>
          <p:cNvPicPr>
            <a:picLocks noChangeAspect="1"/>
          </p:cNvPicPr>
          <p:nvPr/>
        </p:nvPicPr>
        <p:blipFill>
          <a:blip r:embed="rId14"/>
          <a:stretch>
            <a:fillRect/>
          </a:stretch>
        </p:blipFill>
        <p:spPr>
          <a:xfrm>
            <a:off x="8299097" y="2644040"/>
            <a:ext cx="2759120" cy="13375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57" name="Rectangle: Rounded Corners 56">
            <a:extLst>
              <a:ext uri="{FF2B5EF4-FFF2-40B4-BE49-F238E27FC236}">
                <a16:creationId xmlns:a16="http://schemas.microsoft.com/office/drawing/2014/main" id="{3BBAE5A2-1F45-269A-E2AD-2C11F4C11819}"/>
              </a:ext>
            </a:extLst>
          </p:cNvPr>
          <p:cNvSpPr/>
          <p:nvPr/>
        </p:nvSpPr>
        <p:spPr>
          <a:xfrm>
            <a:off x="7047789" y="2358163"/>
            <a:ext cx="4225023" cy="3753211"/>
          </a:xfrm>
          <a:prstGeom prst="roundRect">
            <a:avLst>
              <a:gd name="adj" fmla="val 29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Rectangle: Rounded Corners 57">
            <a:extLst>
              <a:ext uri="{FF2B5EF4-FFF2-40B4-BE49-F238E27FC236}">
                <a16:creationId xmlns:a16="http://schemas.microsoft.com/office/drawing/2014/main" id="{7BE01985-FBBB-E886-B498-3D20779BE7BD}"/>
              </a:ext>
            </a:extLst>
          </p:cNvPr>
          <p:cNvSpPr/>
          <p:nvPr/>
        </p:nvSpPr>
        <p:spPr>
          <a:xfrm>
            <a:off x="7044020" y="171502"/>
            <a:ext cx="4225023" cy="2004365"/>
          </a:xfrm>
          <a:prstGeom prst="roundRect">
            <a:avLst>
              <a:gd name="adj" fmla="val 57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Arrow: Down 58">
            <a:extLst>
              <a:ext uri="{FF2B5EF4-FFF2-40B4-BE49-F238E27FC236}">
                <a16:creationId xmlns:a16="http://schemas.microsoft.com/office/drawing/2014/main" id="{A781CD15-613A-9BE7-7691-CDAD122B8D53}"/>
              </a:ext>
            </a:extLst>
          </p:cNvPr>
          <p:cNvSpPr/>
          <p:nvPr/>
        </p:nvSpPr>
        <p:spPr>
          <a:xfrm rot="16200000">
            <a:off x="2070367" y="2633493"/>
            <a:ext cx="210276" cy="77751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Arrow: Bent 59">
            <a:extLst>
              <a:ext uri="{FF2B5EF4-FFF2-40B4-BE49-F238E27FC236}">
                <a16:creationId xmlns:a16="http://schemas.microsoft.com/office/drawing/2014/main" id="{E8066A96-A0AE-1B2F-17C4-CBC3D6B4C11A}"/>
              </a:ext>
            </a:extLst>
          </p:cNvPr>
          <p:cNvSpPr/>
          <p:nvPr/>
        </p:nvSpPr>
        <p:spPr>
          <a:xfrm rot="16200000" flipV="1">
            <a:off x="2131266" y="4329158"/>
            <a:ext cx="1635824" cy="754855"/>
          </a:xfrm>
          <a:prstGeom prst="bentArrow">
            <a:avLst>
              <a:gd name="adj1" fmla="val 14419"/>
              <a:gd name="adj2" fmla="val 15164"/>
              <a:gd name="adj3" fmla="val 16281"/>
              <a:gd name="adj4" fmla="val 4375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1" name="Arrow: Down 60">
            <a:extLst>
              <a:ext uri="{FF2B5EF4-FFF2-40B4-BE49-F238E27FC236}">
                <a16:creationId xmlns:a16="http://schemas.microsoft.com/office/drawing/2014/main" id="{79BE25B1-95A9-731D-40DD-C12204194E19}"/>
              </a:ext>
            </a:extLst>
          </p:cNvPr>
          <p:cNvSpPr/>
          <p:nvPr/>
        </p:nvSpPr>
        <p:spPr>
          <a:xfrm rot="10800000">
            <a:off x="5334038" y="1819430"/>
            <a:ext cx="210276" cy="78292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Arrow: Down 61">
            <a:extLst>
              <a:ext uri="{FF2B5EF4-FFF2-40B4-BE49-F238E27FC236}">
                <a16:creationId xmlns:a16="http://schemas.microsoft.com/office/drawing/2014/main" id="{F8CFD9B6-5C0A-CF0A-9565-6DAB16F911F9}"/>
              </a:ext>
            </a:extLst>
          </p:cNvPr>
          <p:cNvSpPr/>
          <p:nvPr/>
        </p:nvSpPr>
        <p:spPr>
          <a:xfrm rot="16200000">
            <a:off x="6244738" y="643674"/>
            <a:ext cx="210276" cy="101624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Arrow: Down 65">
            <a:extLst>
              <a:ext uri="{FF2B5EF4-FFF2-40B4-BE49-F238E27FC236}">
                <a16:creationId xmlns:a16="http://schemas.microsoft.com/office/drawing/2014/main" id="{4372C24A-76FD-D00C-7D92-14A9C0FC1F3E}"/>
              </a:ext>
            </a:extLst>
          </p:cNvPr>
          <p:cNvSpPr/>
          <p:nvPr/>
        </p:nvSpPr>
        <p:spPr>
          <a:xfrm rot="16200000">
            <a:off x="6251888" y="2530388"/>
            <a:ext cx="210276" cy="1001956"/>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9" name="Picture 68">
            <a:extLst>
              <a:ext uri="{FF2B5EF4-FFF2-40B4-BE49-F238E27FC236}">
                <a16:creationId xmlns:a16="http://schemas.microsoft.com/office/drawing/2014/main" id="{2CD62335-405C-E392-FC52-3BEDCCE95AAE}"/>
              </a:ext>
            </a:extLst>
          </p:cNvPr>
          <p:cNvPicPr>
            <a:picLocks noChangeAspect="1"/>
          </p:cNvPicPr>
          <p:nvPr/>
        </p:nvPicPr>
        <p:blipFill>
          <a:blip r:embed="rId15"/>
          <a:stretch>
            <a:fillRect/>
          </a:stretch>
        </p:blipFill>
        <p:spPr>
          <a:xfrm>
            <a:off x="7338761" y="655704"/>
            <a:ext cx="1752834" cy="1103019"/>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72" name="TextBox 71">
            <a:extLst>
              <a:ext uri="{FF2B5EF4-FFF2-40B4-BE49-F238E27FC236}">
                <a16:creationId xmlns:a16="http://schemas.microsoft.com/office/drawing/2014/main" id="{F39BE115-69B4-B9BF-CF2D-51BA39D38741}"/>
              </a:ext>
            </a:extLst>
          </p:cNvPr>
          <p:cNvSpPr txBox="1"/>
          <p:nvPr/>
        </p:nvSpPr>
        <p:spPr>
          <a:xfrm>
            <a:off x="6926474" y="171418"/>
            <a:ext cx="1592512" cy="276999"/>
          </a:xfrm>
          <a:prstGeom prst="rect">
            <a:avLst/>
          </a:prstGeom>
          <a:noFill/>
        </p:spPr>
        <p:txBody>
          <a:bodyPr wrap="square" rtlCol="0">
            <a:spAutoFit/>
          </a:bodyPr>
          <a:lstStyle/>
          <a:p>
            <a:pPr algn="ctr"/>
            <a:r>
              <a:rPr lang="en-US" sz="1200" dirty="0"/>
              <a:t>Model Prediction</a:t>
            </a:r>
            <a:endParaRPr lang="en-SG" sz="1200" dirty="0"/>
          </a:p>
        </p:txBody>
      </p:sp>
      <p:pic>
        <p:nvPicPr>
          <p:cNvPr id="74" name="Picture 73">
            <a:extLst>
              <a:ext uri="{FF2B5EF4-FFF2-40B4-BE49-F238E27FC236}">
                <a16:creationId xmlns:a16="http://schemas.microsoft.com/office/drawing/2014/main" id="{654B3AE9-4F6F-BD9B-433A-0DDB48CE1DD2}"/>
              </a:ext>
            </a:extLst>
          </p:cNvPr>
          <p:cNvPicPr>
            <a:picLocks noChangeAspect="1"/>
          </p:cNvPicPr>
          <p:nvPr/>
        </p:nvPicPr>
        <p:blipFill>
          <a:blip r:embed="rId16"/>
          <a:stretch>
            <a:fillRect/>
          </a:stretch>
        </p:blipFill>
        <p:spPr>
          <a:xfrm>
            <a:off x="9186973" y="644464"/>
            <a:ext cx="1888154" cy="1103019"/>
          </a:xfrm>
          <a:prstGeom prst="rect">
            <a:avLst/>
          </a:prstGeom>
          <a:ln w="9525" cap="sq">
            <a:solidFill>
              <a:srgbClr val="000000"/>
            </a:solidFill>
            <a:miter lim="800000"/>
          </a:ln>
          <a:effectLst>
            <a:outerShdw blurRad="57150" dist="50800" dir="2700000" algn="tl" rotWithShape="0">
              <a:srgbClr val="000000">
                <a:alpha val="40000"/>
              </a:srgbClr>
            </a:outerShdw>
          </a:effectLst>
        </p:spPr>
      </p:pic>
      <p:sp>
        <p:nvSpPr>
          <p:cNvPr id="75" name="Rectangle: Rounded Corners 74">
            <a:extLst>
              <a:ext uri="{FF2B5EF4-FFF2-40B4-BE49-F238E27FC236}">
                <a16:creationId xmlns:a16="http://schemas.microsoft.com/office/drawing/2014/main" id="{229FCB09-6081-93DA-9564-EB434D84941B}"/>
              </a:ext>
            </a:extLst>
          </p:cNvPr>
          <p:cNvSpPr/>
          <p:nvPr/>
        </p:nvSpPr>
        <p:spPr>
          <a:xfrm rot="16200000">
            <a:off x="8779344" y="2798729"/>
            <a:ext cx="5939956" cy="685331"/>
          </a:xfrm>
          <a:prstGeom prst="roundRect">
            <a:avLst>
              <a:gd name="adj" fmla="val 1918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6" name="TextBox 75">
            <a:extLst>
              <a:ext uri="{FF2B5EF4-FFF2-40B4-BE49-F238E27FC236}">
                <a16:creationId xmlns:a16="http://schemas.microsoft.com/office/drawing/2014/main" id="{C99F1F11-E832-8B7F-AE1D-C4A424F8BA84}"/>
              </a:ext>
            </a:extLst>
          </p:cNvPr>
          <p:cNvSpPr txBox="1"/>
          <p:nvPr/>
        </p:nvSpPr>
        <p:spPr>
          <a:xfrm rot="16200000">
            <a:off x="10325469" y="3058617"/>
            <a:ext cx="2847706" cy="369332"/>
          </a:xfrm>
          <a:prstGeom prst="rect">
            <a:avLst/>
          </a:prstGeom>
          <a:noFill/>
        </p:spPr>
        <p:txBody>
          <a:bodyPr wrap="square" rtlCol="0">
            <a:spAutoFit/>
          </a:bodyPr>
          <a:lstStyle/>
          <a:p>
            <a:pPr algn="ctr"/>
            <a:r>
              <a:rPr lang="en-US" dirty="0"/>
              <a:t>Data &amp; Alert Driven Decision</a:t>
            </a:r>
            <a:endParaRPr lang="en-SG" dirty="0"/>
          </a:p>
        </p:txBody>
      </p:sp>
      <p:pic>
        <p:nvPicPr>
          <p:cNvPr id="77" name="Picture 76">
            <a:extLst>
              <a:ext uri="{FF2B5EF4-FFF2-40B4-BE49-F238E27FC236}">
                <a16:creationId xmlns:a16="http://schemas.microsoft.com/office/drawing/2014/main" id="{71288562-CA9A-9925-D61E-28157D8F71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462310" y="247453"/>
            <a:ext cx="596971" cy="596971"/>
          </a:xfrm>
          <a:prstGeom prst="rect">
            <a:avLst/>
          </a:prstGeom>
        </p:spPr>
      </p:pic>
      <p:sp>
        <p:nvSpPr>
          <p:cNvPr id="79" name="TextBox 78">
            <a:extLst>
              <a:ext uri="{FF2B5EF4-FFF2-40B4-BE49-F238E27FC236}">
                <a16:creationId xmlns:a16="http://schemas.microsoft.com/office/drawing/2014/main" id="{5080CD32-54B8-93BB-FFF6-F4BB52A3E654}"/>
              </a:ext>
            </a:extLst>
          </p:cNvPr>
          <p:cNvSpPr txBox="1"/>
          <p:nvPr/>
        </p:nvSpPr>
        <p:spPr>
          <a:xfrm>
            <a:off x="100012" y="57242"/>
            <a:ext cx="2847706" cy="369332"/>
          </a:xfrm>
          <a:prstGeom prst="rect">
            <a:avLst/>
          </a:prstGeom>
          <a:noFill/>
        </p:spPr>
        <p:txBody>
          <a:bodyPr wrap="square" rtlCol="0">
            <a:spAutoFit/>
          </a:bodyPr>
          <a:lstStyle/>
          <a:p>
            <a:r>
              <a:rPr lang="en-US" dirty="0"/>
              <a:t>Pipeline Overview</a:t>
            </a:r>
            <a:endParaRPr lang="en-SG" dirty="0"/>
          </a:p>
        </p:txBody>
      </p:sp>
    </p:spTree>
    <p:extLst>
      <p:ext uri="{BB962C8B-B14F-4D97-AF65-F5344CB8AC3E}">
        <p14:creationId xmlns:p14="http://schemas.microsoft.com/office/powerpoint/2010/main" val="392249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5080CD32-54B8-93BB-FFF6-F4BB52A3E654}"/>
              </a:ext>
            </a:extLst>
          </p:cNvPr>
          <p:cNvSpPr txBox="1"/>
          <p:nvPr/>
        </p:nvSpPr>
        <p:spPr>
          <a:xfrm>
            <a:off x="54114" y="132401"/>
            <a:ext cx="2879138" cy="369332"/>
          </a:xfrm>
          <a:prstGeom prst="rect">
            <a:avLst/>
          </a:prstGeom>
          <a:noFill/>
        </p:spPr>
        <p:txBody>
          <a:bodyPr wrap="square" rtlCol="0">
            <a:spAutoFit/>
          </a:bodyPr>
          <a:lstStyle/>
          <a:p>
            <a:r>
              <a:rPr lang="en-US" dirty="0"/>
              <a:t>Manual Processing</a:t>
            </a:r>
            <a:endParaRPr lang="en-SG" dirty="0"/>
          </a:p>
        </p:txBody>
      </p:sp>
      <p:pic>
        <p:nvPicPr>
          <p:cNvPr id="15" name="Graphic 14" descr="Gears with solid fill">
            <a:extLst>
              <a:ext uri="{FF2B5EF4-FFF2-40B4-BE49-F238E27FC236}">
                <a16:creationId xmlns:a16="http://schemas.microsoft.com/office/drawing/2014/main" id="{53040C81-6848-BC11-D8FF-F3F1335091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7280" y="0"/>
            <a:ext cx="641544" cy="641544"/>
          </a:xfrm>
          <a:prstGeom prst="rect">
            <a:avLst/>
          </a:prstGeom>
        </p:spPr>
      </p:pic>
      <p:pic>
        <p:nvPicPr>
          <p:cNvPr id="87" name="Picture 86">
            <a:extLst>
              <a:ext uri="{FF2B5EF4-FFF2-40B4-BE49-F238E27FC236}">
                <a16:creationId xmlns:a16="http://schemas.microsoft.com/office/drawing/2014/main" id="{1267A3B0-D5B0-615F-C633-0E7D3053B387}"/>
              </a:ext>
            </a:extLst>
          </p:cNvPr>
          <p:cNvPicPr>
            <a:picLocks noChangeAspect="1"/>
          </p:cNvPicPr>
          <p:nvPr/>
        </p:nvPicPr>
        <p:blipFill>
          <a:blip r:embed="rId4"/>
          <a:stretch>
            <a:fillRect/>
          </a:stretch>
        </p:blipFill>
        <p:spPr>
          <a:xfrm>
            <a:off x="370066" y="4439914"/>
            <a:ext cx="3528110" cy="2092881"/>
          </a:xfrm>
          <a:prstGeom prst="rect">
            <a:avLst/>
          </a:prstGeom>
        </p:spPr>
      </p:pic>
      <p:sp>
        <p:nvSpPr>
          <p:cNvPr id="90" name="TextBox 89">
            <a:extLst>
              <a:ext uri="{FF2B5EF4-FFF2-40B4-BE49-F238E27FC236}">
                <a16:creationId xmlns:a16="http://schemas.microsoft.com/office/drawing/2014/main" id="{6D3387CA-4B99-9F4F-24F8-7E3EBF1A4F57}"/>
              </a:ext>
            </a:extLst>
          </p:cNvPr>
          <p:cNvSpPr txBox="1"/>
          <p:nvPr/>
        </p:nvSpPr>
        <p:spPr>
          <a:xfrm>
            <a:off x="1798189" y="776189"/>
            <a:ext cx="2299919" cy="1846659"/>
          </a:xfrm>
          <a:prstGeom prst="rect">
            <a:avLst/>
          </a:prstGeom>
          <a:noFill/>
        </p:spPr>
        <p:txBody>
          <a:bodyPr wrap="square" rtlCol="0">
            <a:spAutoFit/>
          </a:bodyPr>
          <a:lstStyle/>
          <a:p>
            <a:r>
              <a:rPr lang="en-US" sz="1400" dirty="0"/>
              <a:t>Match Length Stats Analysis with Pandas:</a:t>
            </a:r>
          </a:p>
          <a:p>
            <a:pPr marL="285750" indent="-285750">
              <a:buFont typeface="Arial" panose="020B0604020202020204" pitchFamily="34" charset="0"/>
              <a:buChar char="•"/>
            </a:pPr>
            <a:r>
              <a:rPr lang="en-SG" sz="1400" dirty="0"/>
              <a:t>Correlation</a:t>
            </a:r>
          </a:p>
          <a:p>
            <a:pPr marL="285750" indent="-285750">
              <a:buFont typeface="Arial" panose="020B0604020202020204" pitchFamily="34" charset="0"/>
              <a:buChar char="•"/>
            </a:pPr>
            <a:r>
              <a:rPr lang="en-SG" sz="1400" dirty="0"/>
              <a:t>Standard Deviation</a:t>
            </a:r>
          </a:p>
          <a:p>
            <a:pPr marL="285750" indent="-285750">
              <a:buFont typeface="Arial" panose="020B0604020202020204" pitchFamily="34" charset="0"/>
              <a:buChar char="•"/>
            </a:pPr>
            <a:r>
              <a:rPr lang="en-SG" sz="1400" dirty="0"/>
              <a:t>Outliers</a:t>
            </a:r>
          </a:p>
          <a:p>
            <a:pPr marL="285750" indent="-285750">
              <a:buFont typeface="Arial" panose="020B0604020202020204" pitchFamily="34" charset="0"/>
              <a:buChar char="•"/>
            </a:pPr>
            <a:r>
              <a:rPr lang="en-SG" sz="1400" dirty="0"/>
              <a:t>Closure Seasons</a:t>
            </a:r>
          </a:p>
          <a:p>
            <a:pPr marL="285750" indent="-285750">
              <a:buFont typeface="Arial" panose="020B0604020202020204" pitchFamily="34" charset="0"/>
              <a:buChar char="•"/>
            </a:pPr>
            <a:endParaRPr lang="en-SG" sz="1200" dirty="0"/>
          </a:p>
          <a:p>
            <a:endParaRPr lang="en-SG" dirty="0"/>
          </a:p>
        </p:txBody>
      </p:sp>
      <p:pic>
        <p:nvPicPr>
          <p:cNvPr id="92" name="Picture 91">
            <a:extLst>
              <a:ext uri="{FF2B5EF4-FFF2-40B4-BE49-F238E27FC236}">
                <a16:creationId xmlns:a16="http://schemas.microsoft.com/office/drawing/2014/main" id="{B4F719EC-AA23-1208-3DE4-5550472D70C4}"/>
              </a:ext>
            </a:extLst>
          </p:cNvPr>
          <p:cNvPicPr>
            <a:picLocks noChangeAspect="1"/>
          </p:cNvPicPr>
          <p:nvPr/>
        </p:nvPicPr>
        <p:blipFill rotWithShape="1">
          <a:blip r:embed="rId5"/>
          <a:srcRect l="16449"/>
          <a:stretch/>
        </p:blipFill>
        <p:spPr>
          <a:xfrm>
            <a:off x="331490" y="2427867"/>
            <a:ext cx="3873124" cy="1787054"/>
          </a:xfrm>
          <a:prstGeom prst="rect">
            <a:avLst/>
          </a:prstGeom>
        </p:spPr>
      </p:pic>
      <p:pic>
        <p:nvPicPr>
          <p:cNvPr id="95" name="Picture 94">
            <a:extLst>
              <a:ext uri="{FF2B5EF4-FFF2-40B4-BE49-F238E27FC236}">
                <a16:creationId xmlns:a16="http://schemas.microsoft.com/office/drawing/2014/main" id="{68345691-D0ED-9D3B-07E3-04D88945D1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8371" y="976720"/>
            <a:ext cx="673066" cy="673066"/>
          </a:xfrm>
          <a:prstGeom prst="rect">
            <a:avLst/>
          </a:prstGeom>
        </p:spPr>
      </p:pic>
      <p:sp>
        <p:nvSpPr>
          <p:cNvPr id="96" name="TextBox 95">
            <a:extLst>
              <a:ext uri="{FF2B5EF4-FFF2-40B4-BE49-F238E27FC236}">
                <a16:creationId xmlns:a16="http://schemas.microsoft.com/office/drawing/2014/main" id="{0F745908-4772-559C-14DA-0B0DF83E730A}"/>
              </a:ext>
            </a:extLst>
          </p:cNvPr>
          <p:cNvSpPr txBox="1"/>
          <p:nvPr/>
        </p:nvSpPr>
        <p:spPr>
          <a:xfrm>
            <a:off x="6896992" y="1672452"/>
            <a:ext cx="1090863" cy="276999"/>
          </a:xfrm>
          <a:prstGeom prst="rect">
            <a:avLst/>
          </a:prstGeom>
          <a:noFill/>
        </p:spPr>
        <p:txBody>
          <a:bodyPr wrap="square" rtlCol="0">
            <a:spAutoFit/>
          </a:bodyPr>
          <a:lstStyle/>
          <a:p>
            <a:pPr algn="ctr"/>
            <a:r>
              <a:rPr lang="en-US" sz="1200" dirty="0"/>
              <a:t>GeoPandas</a:t>
            </a:r>
            <a:endParaRPr lang="en-SG" sz="1200" dirty="0"/>
          </a:p>
        </p:txBody>
      </p:sp>
      <p:sp>
        <p:nvSpPr>
          <p:cNvPr id="97" name="Rectangle: Rounded Corners 96">
            <a:extLst>
              <a:ext uri="{FF2B5EF4-FFF2-40B4-BE49-F238E27FC236}">
                <a16:creationId xmlns:a16="http://schemas.microsoft.com/office/drawing/2014/main" id="{79E3FAE0-7A99-F6C9-01D0-76DCE19C83D2}"/>
              </a:ext>
            </a:extLst>
          </p:cNvPr>
          <p:cNvSpPr/>
          <p:nvPr/>
        </p:nvSpPr>
        <p:spPr>
          <a:xfrm>
            <a:off x="4351050" y="775631"/>
            <a:ext cx="3645343" cy="2748900"/>
          </a:xfrm>
          <a:prstGeom prst="roundRect">
            <a:avLst>
              <a:gd name="adj" fmla="val 63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8" name="Picture 97">
            <a:extLst>
              <a:ext uri="{FF2B5EF4-FFF2-40B4-BE49-F238E27FC236}">
                <a16:creationId xmlns:a16="http://schemas.microsoft.com/office/drawing/2014/main" id="{98395980-0ABD-77E8-80EF-D452F5BB995D}"/>
              </a:ext>
            </a:extLst>
          </p:cNvPr>
          <p:cNvPicPr>
            <a:picLocks noChangeAspect="1"/>
          </p:cNvPicPr>
          <p:nvPr/>
        </p:nvPicPr>
        <p:blipFill rotWithShape="1">
          <a:blip r:embed="rId7"/>
          <a:srcRect b="19014"/>
          <a:stretch/>
        </p:blipFill>
        <p:spPr>
          <a:xfrm>
            <a:off x="4653918" y="2525157"/>
            <a:ext cx="3039603" cy="876393"/>
          </a:xfrm>
          <a:prstGeom prst="rect">
            <a:avLst/>
          </a:prstGeom>
        </p:spPr>
      </p:pic>
      <p:sp>
        <p:nvSpPr>
          <p:cNvPr id="99" name="TextBox 98">
            <a:extLst>
              <a:ext uri="{FF2B5EF4-FFF2-40B4-BE49-F238E27FC236}">
                <a16:creationId xmlns:a16="http://schemas.microsoft.com/office/drawing/2014/main" id="{AD61493F-76E3-20C3-415C-0A46E42DAD5C}"/>
              </a:ext>
            </a:extLst>
          </p:cNvPr>
          <p:cNvSpPr txBox="1"/>
          <p:nvPr/>
        </p:nvSpPr>
        <p:spPr>
          <a:xfrm>
            <a:off x="5584181" y="936187"/>
            <a:ext cx="2299919" cy="1661993"/>
          </a:xfrm>
          <a:prstGeom prst="rect">
            <a:avLst/>
          </a:prstGeom>
          <a:noFill/>
        </p:spPr>
        <p:txBody>
          <a:bodyPr wrap="square" rtlCol="0">
            <a:spAutoFit/>
          </a:bodyPr>
          <a:lstStyle/>
          <a:p>
            <a:r>
              <a:rPr lang="en-US" sz="1400" dirty="0"/>
              <a:t>Extract centroid (Latitude, Longitude) From .shp files for each census block.</a:t>
            </a:r>
          </a:p>
          <a:p>
            <a:endParaRPr lang="en-US" sz="1400" dirty="0"/>
          </a:p>
          <a:p>
            <a:r>
              <a:rPr lang="en-US" sz="1400" dirty="0"/>
              <a:t>- Adds Distance Value between Big and Small</a:t>
            </a:r>
            <a:endParaRPr lang="en-SG" sz="1400" dirty="0"/>
          </a:p>
          <a:p>
            <a:endParaRPr lang="en-SG" dirty="0"/>
          </a:p>
        </p:txBody>
      </p:sp>
      <p:pic>
        <p:nvPicPr>
          <p:cNvPr id="100" name="Picture 99">
            <a:extLst>
              <a:ext uri="{FF2B5EF4-FFF2-40B4-BE49-F238E27FC236}">
                <a16:creationId xmlns:a16="http://schemas.microsoft.com/office/drawing/2014/main" id="{6820004C-D38D-3E6D-F410-6557AE7963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2516" y="4081657"/>
            <a:ext cx="629666" cy="629666"/>
          </a:xfrm>
          <a:prstGeom prst="rect">
            <a:avLst/>
          </a:prstGeom>
        </p:spPr>
      </p:pic>
      <p:sp>
        <p:nvSpPr>
          <p:cNvPr id="101" name="TextBox 100">
            <a:extLst>
              <a:ext uri="{FF2B5EF4-FFF2-40B4-BE49-F238E27FC236}">
                <a16:creationId xmlns:a16="http://schemas.microsoft.com/office/drawing/2014/main" id="{CB868662-6528-CF98-BAE6-F30222C259EC}"/>
              </a:ext>
            </a:extLst>
          </p:cNvPr>
          <p:cNvSpPr txBox="1"/>
          <p:nvPr/>
        </p:nvSpPr>
        <p:spPr>
          <a:xfrm>
            <a:off x="8401918" y="4736592"/>
            <a:ext cx="1090863" cy="276999"/>
          </a:xfrm>
          <a:prstGeom prst="rect">
            <a:avLst/>
          </a:prstGeom>
          <a:noFill/>
        </p:spPr>
        <p:txBody>
          <a:bodyPr wrap="square" rtlCol="0">
            <a:spAutoFit/>
          </a:bodyPr>
          <a:lstStyle/>
          <a:p>
            <a:pPr algn="ctr"/>
            <a:r>
              <a:rPr lang="en-US" sz="1200" dirty="0"/>
              <a:t>USA Census</a:t>
            </a:r>
            <a:endParaRPr lang="en-SG" sz="1200" dirty="0"/>
          </a:p>
        </p:txBody>
      </p:sp>
      <p:sp>
        <p:nvSpPr>
          <p:cNvPr id="102" name="Rectangle: Rounded Corners 101">
            <a:extLst>
              <a:ext uri="{FF2B5EF4-FFF2-40B4-BE49-F238E27FC236}">
                <a16:creationId xmlns:a16="http://schemas.microsoft.com/office/drawing/2014/main" id="{0465075D-EC8C-1FDA-2780-B6FA9FCFB026}"/>
              </a:ext>
            </a:extLst>
          </p:cNvPr>
          <p:cNvSpPr/>
          <p:nvPr/>
        </p:nvSpPr>
        <p:spPr>
          <a:xfrm>
            <a:off x="8373979" y="3756888"/>
            <a:ext cx="3521429" cy="2748900"/>
          </a:xfrm>
          <a:prstGeom prst="roundRect">
            <a:avLst>
              <a:gd name="adj" fmla="val 78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3" name="Picture 102">
            <a:extLst>
              <a:ext uri="{FF2B5EF4-FFF2-40B4-BE49-F238E27FC236}">
                <a16:creationId xmlns:a16="http://schemas.microsoft.com/office/drawing/2014/main" id="{174B5208-3CCE-278C-E4A9-EDFBD7C30EA9}"/>
              </a:ext>
            </a:extLst>
          </p:cNvPr>
          <p:cNvPicPr>
            <a:picLocks noChangeAspect="1"/>
          </p:cNvPicPr>
          <p:nvPr/>
        </p:nvPicPr>
        <p:blipFill>
          <a:blip r:embed="rId9"/>
          <a:stretch>
            <a:fillRect/>
          </a:stretch>
        </p:blipFill>
        <p:spPr>
          <a:xfrm>
            <a:off x="8491005" y="5338359"/>
            <a:ext cx="3163461" cy="892127"/>
          </a:xfrm>
          <a:prstGeom prst="rect">
            <a:avLst/>
          </a:prstGeom>
        </p:spPr>
      </p:pic>
      <p:sp>
        <p:nvSpPr>
          <p:cNvPr id="104" name="TextBox 103">
            <a:extLst>
              <a:ext uri="{FF2B5EF4-FFF2-40B4-BE49-F238E27FC236}">
                <a16:creationId xmlns:a16="http://schemas.microsoft.com/office/drawing/2014/main" id="{6D840EC9-6A6F-7B75-5254-7B51D7DDA713}"/>
              </a:ext>
            </a:extLst>
          </p:cNvPr>
          <p:cNvSpPr txBox="1"/>
          <p:nvPr/>
        </p:nvSpPr>
        <p:spPr>
          <a:xfrm>
            <a:off x="9403694" y="3921952"/>
            <a:ext cx="2379421" cy="2092881"/>
          </a:xfrm>
          <a:prstGeom prst="rect">
            <a:avLst/>
          </a:prstGeom>
          <a:noFill/>
        </p:spPr>
        <p:txBody>
          <a:bodyPr wrap="square" rtlCol="0">
            <a:spAutoFit/>
          </a:bodyPr>
          <a:lstStyle/>
          <a:p>
            <a:r>
              <a:rPr lang="en-US" sz="1400" dirty="0"/>
              <a:t>Impute/Add missing Columns:</a:t>
            </a:r>
          </a:p>
          <a:p>
            <a:pPr marL="285750" indent="-285750">
              <a:buFont typeface="Arial" panose="020B0604020202020204" pitchFamily="34" charset="0"/>
              <a:buChar char="•"/>
            </a:pPr>
            <a:r>
              <a:rPr lang="en-US" sz="1400" dirty="0"/>
              <a:t>Education</a:t>
            </a:r>
          </a:p>
          <a:p>
            <a:pPr marL="285750" indent="-285750">
              <a:buFont typeface="Arial" panose="020B0604020202020204" pitchFamily="34" charset="0"/>
              <a:buChar char="•"/>
            </a:pPr>
            <a:r>
              <a:rPr lang="en-US" sz="1400" dirty="0"/>
              <a:t>Mean / Median Income</a:t>
            </a:r>
          </a:p>
          <a:p>
            <a:pPr marL="285750" indent="-285750">
              <a:buFont typeface="Arial" panose="020B0604020202020204" pitchFamily="34" charset="0"/>
              <a:buChar char="•"/>
            </a:pPr>
            <a:r>
              <a:rPr lang="en-US" sz="1400" dirty="0"/>
              <a:t>Race</a:t>
            </a:r>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SG" sz="1400" dirty="0"/>
          </a:p>
          <a:p>
            <a:endParaRPr lang="en-SG" dirty="0"/>
          </a:p>
        </p:txBody>
      </p:sp>
      <p:sp>
        <p:nvSpPr>
          <p:cNvPr id="105" name="Rectangle: Rounded Corners 104">
            <a:extLst>
              <a:ext uri="{FF2B5EF4-FFF2-40B4-BE49-F238E27FC236}">
                <a16:creationId xmlns:a16="http://schemas.microsoft.com/office/drawing/2014/main" id="{EA5306A4-BFF5-2227-B846-E9F11719FE2D}"/>
              </a:ext>
            </a:extLst>
          </p:cNvPr>
          <p:cNvSpPr/>
          <p:nvPr/>
        </p:nvSpPr>
        <p:spPr>
          <a:xfrm>
            <a:off x="127491" y="663807"/>
            <a:ext cx="8005855" cy="6061792"/>
          </a:xfrm>
          <a:prstGeom prst="roundRect">
            <a:avLst>
              <a:gd name="adj" fmla="val 39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7" name="Picture 106">
            <a:extLst>
              <a:ext uri="{FF2B5EF4-FFF2-40B4-BE49-F238E27FC236}">
                <a16:creationId xmlns:a16="http://schemas.microsoft.com/office/drawing/2014/main" id="{72C8C049-962E-60DC-888C-981886268C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4037" y="35175"/>
            <a:ext cx="492762" cy="571193"/>
          </a:xfrm>
          <a:prstGeom prst="rect">
            <a:avLst/>
          </a:prstGeom>
        </p:spPr>
      </p:pic>
      <p:pic>
        <p:nvPicPr>
          <p:cNvPr id="109" name="Picture 108">
            <a:extLst>
              <a:ext uri="{FF2B5EF4-FFF2-40B4-BE49-F238E27FC236}">
                <a16:creationId xmlns:a16="http://schemas.microsoft.com/office/drawing/2014/main" id="{EAE09BF4-895E-6965-B758-F9DFC19ABD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2688" y="1072996"/>
            <a:ext cx="1186161" cy="480513"/>
          </a:xfrm>
          <a:prstGeom prst="rect">
            <a:avLst/>
          </a:prstGeom>
        </p:spPr>
      </p:pic>
      <p:sp>
        <p:nvSpPr>
          <p:cNvPr id="110" name="Rectangle: Rounded Corners 109">
            <a:extLst>
              <a:ext uri="{FF2B5EF4-FFF2-40B4-BE49-F238E27FC236}">
                <a16:creationId xmlns:a16="http://schemas.microsoft.com/office/drawing/2014/main" id="{155021E0-5905-A9D0-49CD-810433CF5F6B}"/>
              </a:ext>
            </a:extLst>
          </p:cNvPr>
          <p:cNvSpPr/>
          <p:nvPr/>
        </p:nvSpPr>
        <p:spPr>
          <a:xfrm>
            <a:off x="8281604" y="641544"/>
            <a:ext cx="3698068" cy="5975824"/>
          </a:xfrm>
          <a:prstGeom prst="roundRect">
            <a:avLst>
              <a:gd name="adj" fmla="val 57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1" name="Rectangle: Rounded Corners 110">
            <a:extLst>
              <a:ext uri="{FF2B5EF4-FFF2-40B4-BE49-F238E27FC236}">
                <a16:creationId xmlns:a16="http://schemas.microsoft.com/office/drawing/2014/main" id="{31749C62-79E8-0234-F378-2E5C2DEE506E}"/>
              </a:ext>
            </a:extLst>
          </p:cNvPr>
          <p:cNvSpPr/>
          <p:nvPr/>
        </p:nvSpPr>
        <p:spPr>
          <a:xfrm>
            <a:off x="253347" y="794308"/>
            <a:ext cx="3971848" cy="5833838"/>
          </a:xfrm>
          <a:prstGeom prst="roundRect">
            <a:avLst>
              <a:gd name="adj" fmla="val 500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3" name="Picture 112">
            <a:extLst>
              <a:ext uri="{FF2B5EF4-FFF2-40B4-BE49-F238E27FC236}">
                <a16:creationId xmlns:a16="http://schemas.microsoft.com/office/drawing/2014/main" id="{380B960E-88AB-C31A-10B1-CD43EE564E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2336" y="122942"/>
            <a:ext cx="492762" cy="458539"/>
          </a:xfrm>
          <a:prstGeom prst="rect">
            <a:avLst/>
          </a:prstGeom>
        </p:spPr>
      </p:pic>
      <p:sp>
        <p:nvSpPr>
          <p:cNvPr id="115" name="Rectangle: Rounded Corners 114">
            <a:extLst>
              <a:ext uri="{FF2B5EF4-FFF2-40B4-BE49-F238E27FC236}">
                <a16:creationId xmlns:a16="http://schemas.microsoft.com/office/drawing/2014/main" id="{80567D9D-CDB5-EAF6-C38A-78996325CC79}"/>
              </a:ext>
            </a:extLst>
          </p:cNvPr>
          <p:cNvSpPr/>
          <p:nvPr/>
        </p:nvSpPr>
        <p:spPr>
          <a:xfrm>
            <a:off x="8386288" y="775630"/>
            <a:ext cx="3521429" cy="2869677"/>
          </a:xfrm>
          <a:prstGeom prst="roundRect">
            <a:avLst>
              <a:gd name="adj" fmla="val 63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6" name="Picture 115">
            <a:extLst>
              <a:ext uri="{FF2B5EF4-FFF2-40B4-BE49-F238E27FC236}">
                <a16:creationId xmlns:a16="http://schemas.microsoft.com/office/drawing/2014/main" id="{7D1B1612-F64E-F92B-EF14-436D6410064B}"/>
              </a:ext>
            </a:extLst>
          </p:cNvPr>
          <p:cNvPicPr>
            <a:picLocks noChangeAspect="1"/>
          </p:cNvPicPr>
          <p:nvPr/>
        </p:nvPicPr>
        <p:blipFill>
          <a:blip r:embed="rId9"/>
          <a:stretch>
            <a:fillRect/>
          </a:stretch>
        </p:blipFill>
        <p:spPr>
          <a:xfrm>
            <a:off x="8643405" y="5490759"/>
            <a:ext cx="3163461" cy="892127"/>
          </a:xfrm>
          <a:prstGeom prst="rect">
            <a:avLst/>
          </a:prstGeom>
        </p:spPr>
      </p:pic>
      <p:sp>
        <p:nvSpPr>
          <p:cNvPr id="117" name="TextBox 116">
            <a:extLst>
              <a:ext uri="{FF2B5EF4-FFF2-40B4-BE49-F238E27FC236}">
                <a16:creationId xmlns:a16="http://schemas.microsoft.com/office/drawing/2014/main" id="{4A2F777B-8567-96E3-5DD6-3D718F943962}"/>
              </a:ext>
            </a:extLst>
          </p:cNvPr>
          <p:cNvSpPr txBox="1"/>
          <p:nvPr/>
        </p:nvSpPr>
        <p:spPr>
          <a:xfrm>
            <a:off x="8491005" y="812867"/>
            <a:ext cx="3315861" cy="2092881"/>
          </a:xfrm>
          <a:prstGeom prst="rect">
            <a:avLst/>
          </a:prstGeom>
          <a:noFill/>
        </p:spPr>
        <p:txBody>
          <a:bodyPr wrap="square" rtlCol="0">
            <a:spAutoFit/>
          </a:bodyPr>
          <a:lstStyle/>
          <a:p>
            <a:r>
              <a:rPr lang="en-US" sz="1400" dirty="0"/>
              <a:t>Recategorization of categories to reduce category Count:</a:t>
            </a:r>
          </a:p>
          <a:p>
            <a:pPr marL="285750" indent="-285750">
              <a:buFont typeface="Arial" panose="020B0604020202020204" pitchFamily="34" charset="0"/>
              <a:buChar char="•"/>
            </a:pPr>
            <a:r>
              <a:rPr lang="en-US" sz="1400" dirty="0"/>
              <a:t>Gender</a:t>
            </a:r>
          </a:p>
          <a:p>
            <a:pPr marL="285750" indent="-285750">
              <a:buFont typeface="Arial" panose="020B0604020202020204" pitchFamily="34" charset="0"/>
              <a:buChar char="•"/>
            </a:pPr>
            <a:r>
              <a:rPr lang="en-US" sz="1400" dirty="0"/>
              <a:t>Race</a:t>
            </a:r>
          </a:p>
          <a:p>
            <a:pPr marL="285750" indent="-285750">
              <a:buFont typeface="Arial" panose="020B0604020202020204" pitchFamily="34" charset="0"/>
              <a:buChar char="•"/>
            </a:pPr>
            <a:r>
              <a:rPr lang="en-US" sz="1400" dirty="0"/>
              <a:t>Education Level</a:t>
            </a:r>
          </a:p>
          <a:p>
            <a:pPr marL="285750" indent="-285750">
              <a:buFont typeface="Arial" panose="020B0604020202020204" pitchFamily="34" charset="0"/>
              <a:buChar char="•"/>
            </a:pPr>
            <a:r>
              <a:rPr lang="en-US" sz="1400" dirty="0"/>
              <a:t>Occupation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SG" sz="1400" dirty="0"/>
          </a:p>
          <a:p>
            <a:endParaRPr lang="en-SG" dirty="0"/>
          </a:p>
        </p:txBody>
      </p:sp>
      <p:pic>
        <p:nvPicPr>
          <p:cNvPr id="119" name="Picture 118">
            <a:extLst>
              <a:ext uri="{FF2B5EF4-FFF2-40B4-BE49-F238E27FC236}">
                <a16:creationId xmlns:a16="http://schemas.microsoft.com/office/drawing/2014/main" id="{3B57997E-F0EC-A9BE-C53E-5118161D3281}"/>
              </a:ext>
            </a:extLst>
          </p:cNvPr>
          <p:cNvPicPr>
            <a:picLocks noChangeAspect="1"/>
          </p:cNvPicPr>
          <p:nvPr/>
        </p:nvPicPr>
        <p:blipFill>
          <a:blip r:embed="rId13"/>
          <a:stretch>
            <a:fillRect/>
          </a:stretch>
        </p:blipFill>
        <p:spPr>
          <a:xfrm>
            <a:off x="8527888" y="2285645"/>
            <a:ext cx="1540228" cy="1195941"/>
          </a:xfrm>
          <a:prstGeom prst="rect">
            <a:avLst/>
          </a:prstGeom>
        </p:spPr>
      </p:pic>
      <p:pic>
        <p:nvPicPr>
          <p:cNvPr id="121" name="Picture 120">
            <a:extLst>
              <a:ext uri="{FF2B5EF4-FFF2-40B4-BE49-F238E27FC236}">
                <a16:creationId xmlns:a16="http://schemas.microsoft.com/office/drawing/2014/main" id="{4A78B7C8-C6CE-06C7-9BF0-29368BB6A99C}"/>
              </a:ext>
            </a:extLst>
          </p:cNvPr>
          <p:cNvPicPr>
            <a:picLocks noChangeAspect="1"/>
          </p:cNvPicPr>
          <p:nvPr/>
        </p:nvPicPr>
        <p:blipFill>
          <a:blip r:embed="rId14"/>
          <a:stretch>
            <a:fillRect/>
          </a:stretch>
        </p:blipFill>
        <p:spPr>
          <a:xfrm>
            <a:off x="10216374" y="2284663"/>
            <a:ext cx="1486107" cy="676369"/>
          </a:xfrm>
          <a:prstGeom prst="rect">
            <a:avLst/>
          </a:prstGeom>
        </p:spPr>
      </p:pic>
      <p:sp>
        <p:nvSpPr>
          <p:cNvPr id="123" name="Rectangle: Rounded Corners 122">
            <a:extLst>
              <a:ext uri="{FF2B5EF4-FFF2-40B4-BE49-F238E27FC236}">
                <a16:creationId xmlns:a16="http://schemas.microsoft.com/office/drawing/2014/main" id="{91969ADB-E1BE-5D60-2B93-05A9825234C5}"/>
              </a:ext>
            </a:extLst>
          </p:cNvPr>
          <p:cNvSpPr/>
          <p:nvPr/>
        </p:nvSpPr>
        <p:spPr>
          <a:xfrm>
            <a:off x="4366707" y="3616070"/>
            <a:ext cx="3645343" cy="3001298"/>
          </a:xfrm>
          <a:prstGeom prst="roundRect">
            <a:avLst>
              <a:gd name="adj" fmla="val 63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TextBox 124">
            <a:extLst>
              <a:ext uri="{FF2B5EF4-FFF2-40B4-BE49-F238E27FC236}">
                <a16:creationId xmlns:a16="http://schemas.microsoft.com/office/drawing/2014/main" id="{5B419821-66A0-9EE2-1CBB-E2F48B395A81}"/>
              </a:ext>
            </a:extLst>
          </p:cNvPr>
          <p:cNvSpPr txBox="1"/>
          <p:nvPr/>
        </p:nvSpPr>
        <p:spPr>
          <a:xfrm>
            <a:off x="5599838" y="3776626"/>
            <a:ext cx="2440151" cy="1015663"/>
          </a:xfrm>
          <a:prstGeom prst="rect">
            <a:avLst/>
          </a:prstGeom>
          <a:noFill/>
        </p:spPr>
        <p:txBody>
          <a:bodyPr wrap="square" rtlCol="0">
            <a:spAutoFit/>
          </a:bodyPr>
          <a:lstStyle/>
          <a:p>
            <a:r>
              <a:rPr lang="en-US" sz="1400" dirty="0"/>
              <a:t>Transformation of nested Temporal Features into column Features for LSTM Training. </a:t>
            </a:r>
            <a:endParaRPr lang="en-SG" sz="1400" dirty="0"/>
          </a:p>
          <a:p>
            <a:endParaRPr lang="en-SG" dirty="0"/>
          </a:p>
        </p:txBody>
      </p:sp>
      <p:pic>
        <p:nvPicPr>
          <p:cNvPr id="126" name="Picture 125">
            <a:extLst>
              <a:ext uri="{FF2B5EF4-FFF2-40B4-BE49-F238E27FC236}">
                <a16:creationId xmlns:a16="http://schemas.microsoft.com/office/drawing/2014/main" id="{92279E4F-5F21-FBD4-4A92-5BA3644E928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63151" y="3756888"/>
            <a:ext cx="1156203" cy="468377"/>
          </a:xfrm>
          <a:prstGeom prst="rect">
            <a:avLst/>
          </a:prstGeom>
        </p:spPr>
      </p:pic>
      <p:sp>
        <p:nvSpPr>
          <p:cNvPr id="127" name="TextBox 126">
            <a:extLst>
              <a:ext uri="{FF2B5EF4-FFF2-40B4-BE49-F238E27FC236}">
                <a16:creationId xmlns:a16="http://schemas.microsoft.com/office/drawing/2014/main" id="{53033A38-4144-14BD-6899-2CB1BB093E05}"/>
              </a:ext>
            </a:extLst>
          </p:cNvPr>
          <p:cNvSpPr txBox="1"/>
          <p:nvPr/>
        </p:nvSpPr>
        <p:spPr>
          <a:xfrm>
            <a:off x="4421363" y="1656320"/>
            <a:ext cx="1090863" cy="276999"/>
          </a:xfrm>
          <a:prstGeom prst="rect">
            <a:avLst/>
          </a:prstGeom>
          <a:noFill/>
        </p:spPr>
        <p:txBody>
          <a:bodyPr wrap="square" rtlCol="0">
            <a:spAutoFit/>
          </a:bodyPr>
          <a:lstStyle/>
          <a:p>
            <a:pPr algn="ctr"/>
            <a:r>
              <a:rPr lang="en-US" sz="1200" dirty="0"/>
              <a:t>GeoPandas</a:t>
            </a:r>
            <a:endParaRPr lang="en-SG" sz="1200" dirty="0"/>
          </a:p>
        </p:txBody>
      </p:sp>
      <p:pic>
        <p:nvPicPr>
          <p:cNvPr id="130" name="Picture 129">
            <a:extLst>
              <a:ext uri="{FF2B5EF4-FFF2-40B4-BE49-F238E27FC236}">
                <a16:creationId xmlns:a16="http://schemas.microsoft.com/office/drawing/2014/main" id="{8BDAE223-D04C-3B9E-F667-57F63AFC373C}"/>
              </a:ext>
            </a:extLst>
          </p:cNvPr>
          <p:cNvPicPr>
            <a:picLocks noChangeAspect="1"/>
          </p:cNvPicPr>
          <p:nvPr/>
        </p:nvPicPr>
        <p:blipFill rotWithShape="1">
          <a:blip r:embed="rId15"/>
          <a:srcRect b="17259"/>
          <a:stretch/>
        </p:blipFill>
        <p:spPr>
          <a:xfrm>
            <a:off x="4746847" y="4639829"/>
            <a:ext cx="2865385" cy="1731670"/>
          </a:xfrm>
          <a:prstGeom prst="rect">
            <a:avLst/>
          </a:prstGeom>
        </p:spPr>
      </p:pic>
    </p:spTree>
    <p:extLst>
      <p:ext uri="{BB962C8B-B14F-4D97-AF65-F5344CB8AC3E}">
        <p14:creationId xmlns:p14="http://schemas.microsoft.com/office/powerpoint/2010/main" val="205747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5080CD32-54B8-93BB-FFF6-F4BB52A3E654}"/>
              </a:ext>
            </a:extLst>
          </p:cNvPr>
          <p:cNvSpPr txBox="1"/>
          <p:nvPr/>
        </p:nvSpPr>
        <p:spPr>
          <a:xfrm>
            <a:off x="54114" y="132401"/>
            <a:ext cx="2879138" cy="369332"/>
          </a:xfrm>
          <a:prstGeom prst="rect">
            <a:avLst/>
          </a:prstGeom>
          <a:noFill/>
        </p:spPr>
        <p:txBody>
          <a:bodyPr wrap="square" rtlCol="0">
            <a:spAutoFit/>
          </a:bodyPr>
          <a:lstStyle/>
          <a:p>
            <a:r>
              <a:rPr lang="en-US" dirty="0"/>
              <a:t>Prompt Context</a:t>
            </a:r>
            <a:endParaRPr lang="en-SG" dirty="0"/>
          </a:p>
        </p:txBody>
      </p:sp>
      <p:sp>
        <p:nvSpPr>
          <p:cNvPr id="105" name="Rectangle: Rounded Corners 104">
            <a:extLst>
              <a:ext uri="{FF2B5EF4-FFF2-40B4-BE49-F238E27FC236}">
                <a16:creationId xmlns:a16="http://schemas.microsoft.com/office/drawing/2014/main" id="{EA5306A4-BFF5-2227-B846-E9F11719FE2D}"/>
              </a:ext>
            </a:extLst>
          </p:cNvPr>
          <p:cNvSpPr/>
          <p:nvPr/>
        </p:nvSpPr>
        <p:spPr>
          <a:xfrm>
            <a:off x="127491" y="663807"/>
            <a:ext cx="11968256" cy="6061792"/>
          </a:xfrm>
          <a:prstGeom prst="roundRect">
            <a:avLst>
              <a:gd name="adj" fmla="val 39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7" name="Picture 106">
            <a:extLst>
              <a:ext uri="{FF2B5EF4-FFF2-40B4-BE49-F238E27FC236}">
                <a16:creationId xmlns:a16="http://schemas.microsoft.com/office/drawing/2014/main" id="{72C8C049-962E-60DC-888C-981886268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871" y="42145"/>
            <a:ext cx="492762" cy="571193"/>
          </a:xfrm>
          <a:prstGeom prst="rect">
            <a:avLst/>
          </a:prstGeom>
        </p:spPr>
      </p:pic>
      <p:sp>
        <p:nvSpPr>
          <p:cNvPr id="110" name="Rectangle: Rounded Corners 109">
            <a:extLst>
              <a:ext uri="{FF2B5EF4-FFF2-40B4-BE49-F238E27FC236}">
                <a16:creationId xmlns:a16="http://schemas.microsoft.com/office/drawing/2014/main" id="{155021E0-5905-A9D0-49CD-810433CF5F6B}"/>
              </a:ext>
            </a:extLst>
          </p:cNvPr>
          <p:cNvSpPr/>
          <p:nvPr/>
        </p:nvSpPr>
        <p:spPr>
          <a:xfrm>
            <a:off x="8281604" y="812530"/>
            <a:ext cx="3698068" cy="5804838"/>
          </a:xfrm>
          <a:prstGeom prst="roundRect">
            <a:avLst>
              <a:gd name="adj" fmla="val 577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 name="Picture 1">
            <a:extLst>
              <a:ext uri="{FF2B5EF4-FFF2-40B4-BE49-F238E27FC236}">
                <a16:creationId xmlns:a16="http://schemas.microsoft.com/office/drawing/2014/main" id="{E4CA16BE-F621-4CCF-03C1-920C0C74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885" y="72838"/>
            <a:ext cx="504930" cy="502686"/>
          </a:xfrm>
          <a:prstGeom prst="rect">
            <a:avLst/>
          </a:prstGeom>
        </p:spPr>
      </p:pic>
      <p:sp>
        <p:nvSpPr>
          <p:cNvPr id="4" name="Rectangle: Rounded Corners 3">
            <a:extLst>
              <a:ext uri="{FF2B5EF4-FFF2-40B4-BE49-F238E27FC236}">
                <a16:creationId xmlns:a16="http://schemas.microsoft.com/office/drawing/2014/main" id="{4ED731A2-BD89-D181-133E-F6DA6CE91302}"/>
              </a:ext>
            </a:extLst>
          </p:cNvPr>
          <p:cNvSpPr/>
          <p:nvPr/>
        </p:nvSpPr>
        <p:spPr>
          <a:xfrm>
            <a:off x="244413" y="779382"/>
            <a:ext cx="2867756" cy="5837986"/>
          </a:xfrm>
          <a:prstGeom prst="roundRect">
            <a:avLst>
              <a:gd name="adj" fmla="val 594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7F07ED6E-C14E-5C45-84A7-EB4DC03DE379}"/>
              </a:ext>
            </a:extLst>
          </p:cNvPr>
          <p:cNvSpPr txBox="1"/>
          <p:nvPr/>
        </p:nvSpPr>
        <p:spPr>
          <a:xfrm>
            <a:off x="251638" y="863054"/>
            <a:ext cx="1373879" cy="276999"/>
          </a:xfrm>
          <a:prstGeom prst="rect">
            <a:avLst/>
          </a:prstGeom>
          <a:noFill/>
        </p:spPr>
        <p:txBody>
          <a:bodyPr wrap="square" rtlCol="0">
            <a:spAutoFit/>
          </a:bodyPr>
          <a:lstStyle/>
          <a:p>
            <a:pPr algn="ctr"/>
            <a:r>
              <a:rPr lang="en-US" sz="1200" dirty="0"/>
              <a:t>Research Papers</a:t>
            </a:r>
            <a:endParaRPr lang="en-SG" sz="1200" dirty="0"/>
          </a:p>
        </p:txBody>
      </p:sp>
      <p:pic>
        <p:nvPicPr>
          <p:cNvPr id="6" name="Picture 5">
            <a:extLst>
              <a:ext uri="{FF2B5EF4-FFF2-40B4-BE49-F238E27FC236}">
                <a16:creationId xmlns:a16="http://schemas.microsoft.com/office/drawing/2014/main" id="{AC7918ED-48F5-A36C-B71E-504654097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985" y="1211906"/>
            <a:ext cx="596971" cy="596971"/>
          </a:xfrm>
          <a:prstGeom prst="rect">
            <a:avLst/>
          </a:prstGeom>
        </p:spPr>
      </p:pic>
      <p:sp>
        <p:nvSpPr>
          <p:cNvPr id="7" name="TextBox 6">
            <a:extLst>
              <a:ext uri="{FF2B5EF4-FFF2-40B4-BE49-F238E27FC236}">
                <a16:creationId xmlns:a16="http://schemas.microsoft.com/office/drawing/2014/main" id="{BA9453F9-6C0C-FD21-A811-B5CF7105722A}"/>
              </a:ext>
            </a:extLst>
          </p:cNvPr>
          <p:cNvSpPr txBox="1"/>
          <p:nvPr/>
        </p:nvSpPr>
        <p:spPr>
          <a:xfrm>
            <a:off x="681038" y="1863797"/>
            <a:ext cx="1090863" cy="276999"/>
          </a:xfrm>
          <a:prstGeom prst="rect">
            <a:avLst/>
          </a:prstGeom>
          <a:noFill/>
        </p:spPr>
        <p:txBody>
          <a:bodyPr wrap="square" rtlCol="0">
            <a:spAutoFit/>
          </a:bodyPr>
          <a:lstStyle/>
          <a:p>
            <a:pPr algn="ctr"/>
            <a:r>
              <a:rPr lang="en-US" sz="1200" dirty="0"/>
              <a:t>BBB</a:t>
            </a:r>
            <a:endParaRPr lang="en-SG" sz="1200" dirty="0"/>
          </a:p>
        </p:txBody>
      </p:sp>
      <p:pic>
        <p:nvPicPr>
          <p:cNvPr id="8" name="Picture 7">
            <a:extLst>
              <a:ext uri="{FF2B5EF4-FFF2-40B4-BE49-F238E27FC236}">
                <a16:creationId xmlns:a16="http://schemas.microsoft.com/office/drawing/2014/main" id="{93C60C50-E36A-99B0-8588-5D52F370E9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9" y="1204711"/>
            <a:ext cx="604166" cy="604166"/>
          </a:xfrm>
          <a:prstGeom prst="rect">
            <a:avLst/>
          </a:prstGeom>
        </p:spPr>
      </p:pic>
      <p:sp>
        <p:nvSpPr>
          <p:cNvPr id="9" name="TextBox 8">
            <a:extLst>
              <a:ext uri="{FF2B5EF4-FFF2-40B4-BE49-F238E27FC236}">
                <a16:creationId xmlns:a16="http://schemas.microsoft.com/office/drawing/2014/main" id="{0FB5E019-F6B8-1F2A-C45B-7371D36BEA05}"/>
              </a:ext>
            </a:extLst>
          </p:cNvPr>
          <p:cNvSpPr txBox="1"/>
          <p:nvPr/>
        </p:nvSpPr>
        <p:spPr>
          <a:xfrm>
            <a:off x="1625517" y="1853409"/>
            <a:ext cx="1210328" cy="276999"/>
          </a:xfrm>
          <a:prstGeom prst="rect">
            <a:avLst/>
          </a:prstGeom>
          <a:noFill/>
        </p:spPr>
        <p:txBody>
          <a:bodyPr wrap="square" rtlCol="0">
            <a:spAutoFit/>
          </a:bodyPr>
          <a:lstStyle/>
          <a:p>
            <a:pPr algn="ctr"/>
            <a:r>
              <a:rPr lang="en-US" sz="1200" dirty="0"/>
              <a:t>Google Scholar</a:t>
            </a:r>
            <a:endParaRPr lang="en-SG" sz="1200" dirty="0"/>
          </a:p>
        </p:txBody>
      </p:sp>
      <p:pic>
        <p:nvPicPr>
          <p:cNvPr id="11" name="Picture 10">
            <a:extLst>
              <a:ext uri="{FF2B5EF4-FFF2-40B4-BE49-F238E27FC236}">
                <a16:creationId xmlns:a16="http://schemas.microsoft.com/office/drawing/2014/main" id="{88DC0BFE-6931-3DAB-9F9C-CF0BC97D973F}"/>
              </a:ext>
            </a:extLst>
          </p:cNvPr>
          <p:cNvPicPr>
            <a:picLocks noChangeAspect="1"/>
          </p:cNvPicPr>
          <p:nvPr/>
        </p:nvPicPr>
        <p:blipFill rotWithShape="1">
          <a:blip r:embed="rId6"/>
          <a:srcRect l="1" r="-317"/>
          <a:stretch/>
        </p:blipFill>
        <p:spPr>
          <a:xfrm>
            <a:off x="251638" y="2221833"/>
            <a:ext cx="2860530" cy="3703384"/>
          </a:xfrm>
          <a:prstGeom prst="rect">
            <a:avLst/>
          </a:prstGeom>
        </p:spPr>
      </p:pic>
      <p:sp>
        <p:nvSpPr>
          <p:cNvPr id="16" name="Rectangle: Rounded Corners 15">
            <a:extLst>
              <a:ext uri="{FF2B5EF4-FFF2-40B4-BE49-F238E27FC236}">
                <a16:creationId xmlns:a16="http://schemas.microsoft.com/office/drawing/2014/main" id="{4987A7F7-29A1-0617-E71C-E037B51650A1}"/>
              </a:ext>
            </a:extLst>
          </p:cNvPr>
          <p:cNvSpPr/>
          <p:nvPr/>
        </p:nvSpPr>
        <p:spPr>
          <a:xfrm>
            <a:off x="4453721" y="812530"/>
            <a:ext cx="3537579" cy="5837986"/>
          </a:xfrm>
          <a:prstGeom prst="roundRect">
            <a:avLst>
              <a:gd name="adj" fmla="val 594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Arrow: Down 16">
            <a:extLst>
              <a:ext uri="{FF2B5EF4-FFF2-40B4-BE49-F238E27FC236}">
                <a16:creationId xmlns:a16="http://schemas.microsoft.com/office/drawing/2014/main" id="{61489D1F-91DC-2EEF-7A1F-912DC0EE7703}"/>
              </a:ext>
            </a:extLst>
          </p:cNvPr>
          <p:cNvSpPr/>
          <p:nvPr/>
        </p:nvSpPr>
        <p:spPr>
          <a:xfrm rot="16200000">
            <a:off x="3686231" y="3550958"/>
            <a:ext cx="210276" cy="112455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 name="Picture 18">
            <a:extLst>
              <a:ext uri="{FF2B5EF4-FFF2-40B4-BE49-F238E27FC236}">
                <a16:creationId xmlns:a16="http://schemas.microsoft.com/office/drawing/2014/main" id="{BE61C90B-3622-CE47-6EBA-04202B15EB98}"/>
              </a:ext>
            </a:extLst>
          </p:cNvPr>
          <p:cNvPicPr>
            <a:picLocks noChangeAspect="1"/>
          </p:cNvPicPr>
          <p:nvPr/>
        </p:nvPicPr>
        <p:blipFill>
          <a:blip r:embed="rId7"/>
          <a:stretch>
            <a:fillRect/>
          </a:stretch>
        </p:blipFill>
        <p:spPr>
          <a:xfrm>
            <a:off x="3119393" y="2312613"/>
            <a:ext cx="1259588" cy="1533411"/>
          </a:xfrm>
          <a:prstGeom prst="rect">
            <a:avLst/>
          </a:prstGeom>
        </p:spPr>
      </p:pic>
      <p:pic>
        <p:nvPicPr>
          <p:cNvPr id="21" name="Picture 20">
            <a:extLst>
              <a:ext uri="{FF2B5EF4-FFF2-40B4-BE49-F238E27FC236}">
                <a16:creationId xmlns:a16="http://schemas.microsoft.com/office/drawing/2014/main" id="{3BB35196-62F0-409C-E117-4F19EB445EC6}"/>
              </a:ext>
            </a:extLst>
          </p:cNvPr>
          <p:cNvPicPr>
            <a:picLocks noChangeAspect="1"/>
          </p:cNvPicPr>
          <p:nvPr/>
        </p:nvPicPr>
        <p:blipFill>
          <a:blip r:embed="rId8"/>
          <a:stretch>
            <a:fillRect/>
          </a:stretch>
        </p:blipFill>
        <p:spPr>
          <a:xfrm>
            <a:off x="4541246" y="1380154"/>
            <a:ext cx="3362527" cy="3745976"/>
          </a:xfrm>
          <a:prstGeom prst="rect">
            <a:avLst/>
          </a:prstGeom>
        </p:spPr>
      </p:pic>
      <p:sp>
        <p:nvSpPr>
          <p:cNvPr id="22" name="TextBox 21">
            <a:extLst>
              <a:ext uri="{FF2B5EF4-FFF2-40B4-BE49-F238E27FC236}">
                <a16:creationId xmlns:a16="http://schemas.microsoft.com/office/drawing/2014/main" id="{28E48401-DA6D-4FE3-AABB-7D1B28898B19}"/>
              </a:ext>
            </a:extLst>
          </p:cNvPr>
          <p:cNvSpPr txBox="1"/>
          <p:nvPr/>
        </p:nvSpPr>
        <p:spPr>
          <a:xfrm>
            <a:off x="4423404" y="868020"/>
            <a:ext cx="2314280" cy="461665"/>
          </a:xfrm>
          <a:prstGeom prst="rect">
            <a:avLst/>
          </a:prstGeom>
          <a:noFill/>
        </p:spPr>
        <p:txBody>
          <a:bodyPr wrap="square" rtlCol="0">
            <a:spAutoFit/>
          </a:bodyPr>
          <a:lstStyle/>
          <a:p>
            <a:r>
              <a:rPr lang="en-US" sz="1200" dirty="0"/>
              <a:t>Context Prompt Green / Red Flags (Cached Context)</a:t>
            </a:r>
            <a:endParaRPr lang="en-SG" sz="1200" dirty="0"/>
          </a:p>
        </p:txBody>
      </p:sp>
      <p:pic>
        <p:nvPicPr>
          <p:cNvPr id="24" name="Picture 23">
            <a:extLst>
              <a:ext uri="{FF2B5EF4-FFF2-40B4-BE49-F238E27FC236}">
                <a16:creationId xmlns:a16="http://schemas.microsoft.com/office/drawing/2014/main" id="{BDB8C708-7248-A582-1EF2-68B267F5C1DA}"/>
              </a:ext>
            </a:extLst>
          </p:cNvPr>
          <p:cNvPicPr>
            <a:picLocks noChangeAspect="1"/>
          </p:cNvPicPr>
          <p:nvPr/>
        </p:nvPicPr>
        <p:blipFill>
          <a:blip r:embed="rId9"/>
          <a:stretch>
            <a:fillRect/>
          </a:stretch>
        </p:blipFill>
        <p:spPr>
          <a:xfrm>
            <a:off x="8444739" y="1478407"/>
            <a:ext cx="3197569" cy="4851484"/>
          </a:xfrm>
          <a:prstGeom prst="rect">
            <a:avLst/>
          </a:prstGeom>
        </p:spPr>
      </p:pic>
      <p:sp>
        <p:nvSpPr>
          <p:cNvPr id="25" name="TextBox 24">
            <a:extLst>
              <a:ext uri="{FF2B5EF4-FFF2-40B4-BE49-F238E27FC236}">
                <a16:creationId xmlns:a16="http://schemas.microsoft.com/office/drawing/2014/main" id="{59B8DBE9-8022-90D3-4779-F84757CB5722}"/>
              </a:ext>
            </a:extLst>
          </p:cNvPr>
          <p:cNvSpPr txBox="1"/>
          <p:nvPr/>
        </p:nvSpPr>
        <p:spPr>
          <a:xfrm>
            <a:off x="8361740" y="868019"/>
            <a:ext cx="2702173" cy="461665"/>
          </a:xfrm>
          <a:prstGeom prst="rect">
            <a:avLst/>
          </a:prstGeom>
          <a:noFill/>
        </p:spPr>
        <p:txBody>
          <a:bodyPr wrap="square" rtlCol="0">
            <a:spAutoFit/>
          </a:bodyPr>
          <a:lstStyle/>
          <a:p>
            <a:r>
              <a:rPr lang="en-US" sz="1200" dirty="0"/>
              <a:t>Context Prompt Negative Events</a:t>
            </a:r>
          </a:p>
          <a:p>
            <a:r>
              <a:rPr lang="en-US" sz="1200" dirty="0"/>
              <a:t>(Cached Context)</a:t>
            </a:r>
            <a:endParaRPr lang="en-SG" sz="1200" dirty="0"/>
          </a:p>
        </p:txBody>
      </p:sp>
      <p:pic>
        <p:nvPicPr>
          <p:cNvPr id="29" name="Picture 28">
            <a:extLst>
              <a:ext uri="{FF2B5EF4-FFF2-40B4-BE49-F238E27FC236}">
                <a16:creationId xmlns:a16="http://schemas.microsoft.com/office/drawing/2014/main" id="{FF745CBB-4B33-7C3F-2AF9-A28B5C8F985A}"/>
              </a:ext>
            </a:extLst>
          </p:cNvPr>
          <p:cNvPicPr>
            <a:picLocks noChangeAspect="1"/>
          </p:cNvPicPr>
          <p:nvPr/>
        </p:nvPicPr>
        <p:blipFill>
          <a:blip r:embed="rId10"/>
          <a:stretch>
            <a:fillRect/>
          </a:stretch>
        </p:blipFill>
        <p:spPr>
          <a:xfrm>
            <a:off x="4541246" y="5557046"/>
            <a:ext cx="3255217" cy="715212"/>
          </a:xfrm>
          <a:prstGeom prst="rect">
            <a:avLst/>
          </a:prstGeom>
        </p:spPr>
      </p:pic>
      <p:pic>
        <p:nvPicPr>
          <p:cNvPr id="30" name="Picture 29">
            <a:extLst>
              <a:ext uri="{FF2B5EF4-FFF2-40B4-BE49-F238E27FC236}">
                <a16:creationId xmlns:a16="http://schemas.microsoft.com/office/drawing/2014/main" id="{B153EB04-E2D1-ACD8-4AAD-DE68B9A8CFE9}"/>
              </a:ext>
            </a:extLst>
          </p:cNvPr>
          <p:cNvPicPr>
            <a:picLocks noChangeAspect="1"/>
          </p:cNvPicPr>
          <p:nvPr/>
        </p:nvPicPr>
        <p:blipFill>
          <a:blip r:embed="rId11"/>
          <a:stretch>
            <a:fillRect/>
          </a:stretch>
        </p:blipFill>
        <p:spPr>
          <a:xfrm>
            <a:off x="6959652" y="848075"/>
            <a:ext cx="812386" cy="555843"/>
          </a:xfrm>
          <a:prstGeom prst="rect">
            <a:avLst/>
          </a:prstGeom>
        </p:spPr>
      </p:pic>
      <p:pic>
        <p:nvPicPr>
          <p:cNvPr id="32" name="Picture 31">
            <a:extLst>
              <a:ext uri="{FF2B5EF4-FFF2-40B4-BE49-F238E27FC236}">
                <a16:creationId xmlns:a16="http://schemas.microsoft.com/office/drawing/2014/main" id="{AF801DC7-6E82-560D-C083-D3A3FFBDFDA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64519" y="924142"/>
            <a:ext cx="555818" cy="555818"/>
          </a:xfrm>
          <a:prstGeom prst="rect">
            <a:avLst/>
          </a:prstGeom>
        </p:spPr>
      </p:pic>
    </p:spTree>
    <p:extLst>
      <p:ext uri="{BB962C8B-B14F-4D97-AF65-F5344CB8AC3E}">
        <p14:creationId xmlns:p14="http://schemas.microsoft.com/office/powerpoint/2010/main" val="3701354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5080CD32-54B8-93BB-FFF6-F4BB52A3E654}"/>
              </a:ext>
            </a:extLst>
          </p:cNvPr>
          <p:cNvSpPr txBox="1"/>
          <p:nvPr/>
        </p:nvSpPr>
        <p:spPr>
          <a:xfrm>
            <a:off x="49821" y="144090"/>
            <a:ext cx="975459" cy="738664"/>
          </a:xfrm>
          <a:prstGeom prst="rect">
            <a:avLst/>
          </a:prstGeom>
          <a:noFill/>
        </p:spPr>
        <p:txBody>
          <a:bodyPr wrap="square" rtlCol="0">
            <a:spAutoFit/>
          </a:bodyPr>
          <a:lstStyle/>
          <a:p>
            <a:r>
              <a:rPr lang="en-US" sz="1400" dirty="0"/>
              <a:t>Grok Query Structure</a:t>
            </a:r>
            <a:endParaRPr lang="en-SG" sz="1400" dirty="0"/>
          </a:p>
        </p:txBody>
      </p:sp>
      <p:pic>
        <p:nvPicPr>
          <p:cNvPr id="107" name="Picture 106">
            <a:extLst>
              <a:ext uri="{FF2B5EF4-FFF2-40B4-BE49-F238E27FC236}">
                <a16:creationId xmlns:a16="http://schemas.microsoft.com/office/drawing/2014/main" id="{72C8C049-962E-60DC-888C-981886268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808" y="5977"/>
            <a:ext cx="672958" cy="780070"/>
          </a:xfrm>
          <a:prstGeom prst="rect">
            <a:avLst/>
          </a:prstGeom>
        </p:spPr>
      </p:pic>
      <p:pic>
        <p:nvPicPr>
          <p:cNvPr id="2" name="Picture 1">
            <a:extLst>
              <a:ext uri="{FF2B5EF4-FFF2-40B4-BE49-F238E27FC236}">
                <a16:creationId xmlns:a16="http://schemas.microsoft.com/office/drawing/2014/main" id="{E4CA16BE-F621-4CCF-03C1-920C0C748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622" y="87574"/>
            <a:ext cx="672958" cy="669968"/>
          </a:xfrm>
          <a:prstGeom prst="rect">
            <a:avLst/>
          </a:prstGeom>
        </p:spPr>
      </p:pic>
      <p:sp>
        <p:nvSpPr>
          <p:cNvPr id="25" name="TextBox 24">
            <a:extLst>
              <a:ext uri="{FF2B5EF4-FFF2-40B4-BE49-F238E27FC236}">
                <a16:creationId xmlns:a16="http://schemas.microsoft.com/office/drawing/2014/main" id="{59B8DBE9-8022-90D3-4779-F84757CB5722}"/>
              </a:ext>
            </a:extLst>
          </p:cNvPr>
          <p:cNvSpPr txBox="1"/>
          <p:nvPr/>
        </p:nvSpPr>
        <p:spPr>
          <a:xfrm>
            <a:off x="7462847" y="1493092"/>
            <a:ext cx="2702173" cy="276999"/>
          </a:xfrm>
          <a:prstGeom prst="rect">
            <a:avLst/>
          </a:prstGeom>
          <a:noFill/>
        </p:spPr>
        <p:txBody>
          <a:bodyPr wrap="square" rtlCol="0">
            <a:spAutoFit/>
          </a:bodyPr>
          <a:lstStyle/>
          <a:p>
            <a:r>
              <a:rPr lang="en-US" sz="1200" dirty="0"/>
              <a:t>Output Format Prompt</a:t>
            </a:r>
            <a:endParaRPr lang="en-SG" sz="1200" dirty="0"/>
          </a:p>
        </p:txBody>
      </p:sp>
      <p:pic>
        <p:nvPicPr>
          <p:cNvPr id="10" name="Picture 9">
            <a:extLst>
              <a:ext uri="{FF2B5EF4-FFF2-40B4-BE49-F238E27FC236}">
                <a16:creationId xmlns:a16="http://schemas.microsoft.com/office/drawing/2014/main" id="{08DA2DBA-D81F-4351-E5B5-37241A77C37C}"/>
              </a:ext>
            </a:extLst>
          </p:cNvPr>
          <p:cNvPicPr>
            <a:picLocks noChangeAspect="1"/>
          </p:cNvPicPr>
          <p:nvPr/>
        </p:nvPicPr>
        <p:blipFill>
          <a:blip r:embed="rId4"/>
          <a:stretch>
            <a:fillRect/>
          </a:stretch>
        </p:blipFill>
        <p:spPr>
          <a:xfrm>
            <a:off x="1152686" y="17506"/>
            <a:ext cx="626445" cy="787382"/>
          </a:xfrm>
          <a:prstGeom prst="rect">
            <a:avLst/>
          </a:prstGeom>
        </p:spPr>
      </p:pic>
      <p:sp>
        <p:nvSpPr>
          <p:cNvPr id="18" name="Rectangle: Rounded Corners 17">
            <a:extLst>
              <a:ext uri="{FF2B5EF4-FFF2-40B4-BE49-F238E27FC236}">
                <a16:creationId xmlns:a16="http://schemas.microsoft.com/office/drawing/2014/main" id="{1CA447EA-9AF3-D03A-DC16-91A79AABD50A}"/>
              </a:ext>
            </a:extLst>
          </p:cNvPr>
          <p:cNvSpPr/>
          <p:nvPr/>
        </p:nvSpPr>
        <p:spPr>
          <a:xfrm>
            <a:off x="359501" y="3490431"/>
            <a:ext cx="2729489" cy="950102"/>
          </a:xfrm>
          <a:prstGeom prst="roundRect">
            <a:avLst>
              <a:gd name="adj" fmla="val 134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94953A54-B690-678D-CF40-EEF403D08EC5}"/>
              </a:ext>
            </a:extLst>
          </p:cNvPr>
          <p:cNvSpPr txBox="1"/>
          <p:nvPr/>
        </p:nvSpPr>
        <p:spPr>
          <a:xfrm>
            <a:off x="386817" y="3522347"/>
            <a:ext cx="2702173" cy="261610"/>
          </a:xfrm>
          <a:prstGeom prst="rect">
            <a:avLst/>
          </a:prstGeom>
          <a:noFill/>
        </p:spPr>
        <p:txBody>
          <a:bodyPr wrap="square" rtlCol="0">
            <a:spAutoFit/>
          </a:bodyPr>
          <a:lstStyle/>
          <a:p>
            <a:r>
              <a:rPr lang="en-US" sz="1100" dirty="0"/>
              <a:t>Context Information (Flags &amp; Events)</a:t>
            </a:r>
            <a:endParaRPr lang="en-SG" sz="1100" dirty="0"/>
          </a:p>
        </p:txBody>
      </p:sp>
      <p:pic>
        <p:nvPicPr>
          <p:cNvPr id="27" name="Picture 26">
            <a:extLst>
              <a:ext uri="{FF2B5EF4-FFF2-40B4-BE49-F238E27FC236}">
                <a16:creationId xmlns:a16="http://schemas.microsoft.com/office/drawing/2014/main" id="{17BD5F5E-3B2A-71BD-8F5C-4284FBDCB4B8}"/>
              </a:ext>
            </a:extLst>
          </p:cNvPr>
          <p:cNvPicPr>
            <a:picLocks noChangeAspect="1"/>
          </p:cNvPicPr>
          <p:nvPr/>
        </p:nvPicPr>
        <p:blipFill>
          <a:blip r:embed="rId5"/>
          <a:stretch>
            <a:fillRect/>
          </a:stretch>
        </p:blipFill>
        <p:spPr>
          <a:xfrm>
            <a:off x="712038" y="3860414"/>
            <a:ext cx="706315" cy="483268"/>
          </a:xfrm>
          <a:prstGeom prst="rect">
            <a:avLst/>
          </a:prstGeom>
        </p:spPr>
      </p:pic>
      <p:pic>
        <p:nvPicPr>
          <p:cNvPr id="28" name="Picture 27">
            <a:extLst>
              <a:ext uri="{FF2B5EF4-FFF2-40B4-BE49-F238E27FC236}">
                <a16:creationId xmlns:a16="http://schemas.microsoft.com/office/drawing/2014/main" id="{D84410E8-19B4-ADF3-1218-20A63EBCBA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2984" y="3891295"/>
            <a:ext cx="433753" cy="433753"/>
          </a:xfrm>
          <a:prstGeom prst="rect">
            <a:avLst/>
          </a:prstGeom>
        </p:spPr>
      </p:pic>
      <p:sp>
        <p:nvSpPr>
          <p:cNvPr id="30" name="Rectangle: Rounded Corners 29">
            <a:extLst>
              <a:ext uri="{FF2B5EF4-FFF2-40B4-BE49-F238E27FC236}">
                <a16:creationId xmlns:a16="http://schemas.microsoft.com/office/drawing/2014/main" id="{CB3DBB33-C773-0376-987D-AAD9FC7C8048}"/>
              </a:ext>
            </a:extLst>
          </p:cNvPr>
          <p:cNvSpPr/>
          <p:nvPr/>
        </p:nvSpPr>
        <p:spPr>
          <a:xfrm>
            <a:off x="359501" y="4625340"/>
            <a:ext cx="2729489" cy="848916"/>
          </a:xfrm>
          <a:prstGeom prst="roundRect">
            <a:avLst>
              <a:gd name="adj" fmla="val 134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TextBox 30">
            <a:extLst>
              <a:ext uri="{FF2B5EF4-FFF2-40B4-BE49-F238E27FC236}">
                <a16:creationId xmlns:a16="http://schemas.microsoft.com/office/drawing/2014/main" id="{A4700491-0D0A-DB4D-12B7-A57D70082CF8}"/>
              </a:ext>
            </a:extLst>
          </p:cNvPr>
          <p:cNvSpPr txBox="1"/>
          <p:nvPr/>
        </p:nvSpPr>
        <p:spPr>
          <a:xfrm>
            <a:off x="433897" y="4747682"/>
            <a:ext cx="1889463" cy="600164"/>
          </a:xfrm>
          <a:prstGeom prst="rect">
            <a:avLst/>
          </a:prstGeom>
          <a:noFill/>
        </p:spPr>
        <p:txBody>
          <a:bodyPr wrap="square" rtlCol="0">
            <a:spAutoFit/>
          </a:bodyPr>
          <a:lstStyle/>
          <a:p>
            <a:r>
              <a:rPr lang="en-US" sz="1100" dirty="0"/>
              <a:t>Match Rational Notes, events mentioned here doubles the green flag count</a:t>
            </a:r>
            <a:endParaRPr lang="en-SG" sz="1100" dirty="0"/>
          </a:p>
        </p:txBody>
      </p:sp>
      <p:pic>
        <p:nvPicPr>
          <p:cNvPr id="35" name="Picture 34">
            <a:extLst>
              <a:ext uri="{FF2B5EF4-FFF2-40B4-BE49-F238E27FC236}">
                <a16:creationId xmlns:a16="http://schemas.microsoft.com/office/drawing/2014/main" id="{C6F0726B-3181-AF56-E9DC-80C8681AFD99}"/>
              </a:ext>
            </a:extLst>
          </p:cNvPr>
          <p:cNvPicPr>
            <a:picLocks noChangeAspect="1"/>
          </p:cNvPicPr>
          <p:nvPr/>
        </p:nvPicPr>
        <p:blipFill>
          <a:blip r:embed="rId7"/>
          <a:stretch>
            <a:fillRect/>
          </a:stretch>
        </p:blipFill>
        <p:spPr>
          <a:xfrm>
            <a:off x="2508101" y="4814597"/>
            <a:ext cx="396148" cy="461368"/>
          </a:xfrm>
          <a:prstGeom prst="rect">
            <a:avLst/>
          </a:prstGeom>
        </p:spPr>
      </p:pic>
      <p:sp>
        <p:nvSpPr>
          <p:cNvPr id="37" name="Rectangle: Rounded Corners 36">
            <a:extLst>
              <a:ext uri="{FF2B5EF4-FFF2-40B4-BE49-F238E27FC236}">
                <a16:creationId xmlns:a16="http://schemas.microsoft.com/office/drawing/2014/main" id="{A395B063-A38D-05D9-9189-F2C17DAA50E5}"/>
              </a:ext>
            </a:extLst>
          </p:cNvPr>
          <p:cNvSpPr/>
          <p:nvPr/>
        </p:nvSpPr>
        <p:spPr>
          <a:xfrm>
            <a:off x="3736278" y="4418431"/>
            <a:ext cx="2729489" cy="1167029"/>
          </a:xfrm>
          <a:prstGeom prst="roundRect">
            <a:avLst>
              <a:gd name="adj" fmla="val 114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2" name="Picture 41">
            <a:extLst>
              <a:ext uri="{FF2B5EF4-FFF2-40B4-BE49-F238E27FC236}">
                <a16:creationId xmlns:a16="http://schemas.microsoft.com/office/drawing/2014/main" id="{538F059D-0FFF-6AAF-1363-B0D0076444B8}"/>
              </a:ext>
            </a:extLst>
          </p:cNvPr>
          <p:cNvPicPr>
            <a:picLocks noChangeAspect="1"/>
          </p:cNvPicPr>
          <p:nvPr/>
        </p:nvPicPr>
        <p:blipFill>
          <a:blip r:embed="rId8"/>
          <a:stretch>
            <a:fillRect/>
          </a:stretch>
        </p:blipFill>
        <p:spPr>
          <a:xfrm>
            <a:off x="3875339" y="4550678"/>
            <a:ext cx="2491313" cy="923578"/>
          </a:xfrm>
          <a:prstGeom prst="roundRect">
            <a:avLst>
              <a:gd name="adj" fmla="val 8594"/>
            </a:avLst>
          </a:prstGeom>
          <a:solidFill>
            <a:srgbClr val="FFFFFF">
              <a:shade val="85000"/>
            </a:srgbClr>
          </a:solidFill>
          <a:ln>
            <a:noFill/>
          </a:ln>
          <a:effectLst/>
        </p:spPr>
      </p:pic>
      <p:sp>
        <p:nvSpPr>
          <p:cNvPr id="43" name="Arrow: Down 42">
            <a:extLst>
              <a:ext uri="{FF2B5EF4-FFF2-40B4-BE49-F238E27FC236}">
                <a16:creationId xmlns:a16="http://schemas.microsoft.com/office/drawing/2014/main" id="{79DC0441-FB2B-DFA0-6273-EBEC9D9B4299}"/>
              </a:ext>
            </a:extLst>
          </p:cNvPr>
          <p:cNvSpPr/>
          <p:nvPr/>
        </p:nvSpPr>
        <p:spPr>
          <a:xfrm>
            <a:off x="4995884" y="2795324"/>
            <a:ext cx="210276" cy="18948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Rectangle: Rounded Corners 44">
            <a:extLst>
              <a:ext uri="{FF2B5EF4-FFF2-40B4-BE49-F238E27FC236}">
                <a16:creationId xmlns:a16="http://schemas.microsoft.com/office/drawing/2014/main" id="{F4B083A3-4452-60F3-4DB5-5F2EE396BE4E}"/>
              </a:ext>
            </a:extLst>
          </p:cNvPr>
          <p:cNvSpPr/>
          <p:nvPr/>
        </p:nvSpPr>
        <p:spPr>
          <a:xfrm>
            <a:off x="7323850" y="1435100"/>
            <a:ext cx="2269330" cy="4291932"/>
          </a:xfrm>
          <a:prstGeom prst="roundRect">
            <a:avLst>
              <a:gd name="adj" fmla="val 4792"/>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8" name="Rectangle: Rounded Corners 47">
            <a:extLst>
              <a:ext uri="{FF2B5EF4-FFF2-40B4-BE49-F238E27FC236}">
                <a16:creationId xmlns:a16="http://schemas.microsoft.com/office/drawing/2014/main" id="{8C70491B-126F-A92B-B133-801C95364FAF}"/>
              </a:ext>
            </a:extLst>
          </p:cNvPr>
          <p:cNvSpPr/>
          <p:nvPr/>
        </p:nvSpPr>
        <p:spPr>
          <a:xfrm>
            <a:off x="217409" y="1997834"/>
            <a:ext cx="2975372" cy="3587626"/>
          </a:xfrm>
          <a:prstGeom prst="roundRect">
            <a:avLst>
              <a:gd name="adj" fmla="val 713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0" name="Picture 49">
            <a:extLst>
              <a:ext uri="{FF2B5EF4-FFF2-40B4-BE49-F238E27FC236}">
                <a16:creationId xmlns:a16="http://schemas.microsoft.com/office/drawing/2014/main" id="{E9E61CE7-8527-69A8-361F-941B3C6E74FD}"/>
              </a:ext>
            </a:extLst>
          </p:cNvPr>
          <p:cNvPicPr>
            <a:picLocks noChangeAspect="1"/>
          </p:cNvPicPr>
          <p:nvPr/>
        </p:nvPicPr>
        <p:blipFill rotWithShape="1">
          <a:blip r:embed="rId9"/>
          <a:srcRect l="1158" t="1778" b="1606"/>
          <a:stretch/>
        </p:blipFill>
        <p:spPr>
          <a:xfrm>
            <a:off x="426242" y="2203135"/>
            <a:ext cx="843288" cy="1046480"/>
          </a:xfrm>
          <a:prstGeom prst="rect">
            <a:avLst/>
          </a:prstGeom>
        </p:spPr>
      </p:pic>
      <p:sp>
        <p:nvSpPr>
          <p:cNvPr id="51" name="TextBox 50">
            <a:extLst>
              <a:ext uri="{FF2B5EF4-FFF2-40B4-BE49-F238E27FC236}">
                <a16:creationId xmlns:a16="http://schemas.microsoft.com/office/drawing/2014/main" id="{7B6E59A9-C92A-CBB9-5F73-5B90C77317F9}"/>
              </a:ext>
            </a:extLst>
          </p:cNvPr>
          <p:cNvSpPr txBox="1"/>
          <p:nvPr/>
        </p:nvSpPr>
        <p:spPr>
          <a:xfrm>
            <a:off x="1478363" y="2149294"/>
            <a:ext cx="1566488" cy="600164"/>
          </a:xfrm>
          <a:prstGeom prst="rect">
            <a:avLst/>
          </a:prstGeom>
          <a:noFill/>
        </p:spPr>
        <p:txBody>
          <a:bodyPr wrap="square" rtlCol="0">
            <a:spAutoFit/>
          </a:bodyPr>
          <a:lstStyle/>
          <a:p>
            <a:r>
              <a:rPr lang="en-US" sz="1100" dirty="0"/>
              <a:t>Context Cache Optimization to reduce input token count</a:t>
            </a:r>
            <a:endParaRPr lang="en-SG" sz="1100" dirty="0"/>
          </a:p>
        </p:txBody>
      </p:sp>
      <p:pic>
        <p:nvPicPr>
          <p:cNvPr id="53" name="Picture 52">
            <a:extLst>
              <a:ext uri="{FF2B5EF4-FFF2-40B4-BE49-F238E27FC236}">
                <a16:creationId xmlns:a16="http://schemas.microsoft.com/office/drawing/2014/main" id="{67D20FE0-A65E-7752-A350-C00A3886F0A2}"/>
              </a:ext>
            </a:extLst>
          </p:cNvPr>
          <p:cNvPicPr>
            <a:picLocks noChangeAspect="1"/>
          </p:cNvPicPr>
          <p:nvPr/>
        </p:nvPicPr>
        <p:blipFill>
          <a:blip r:embed="rId10"/>
          <a:stretch>
            <a:fillRect/>
          </a:stretch>
        </p:blipFill>
        <p:spPr>
          <a:xfrm>
            <a:off x="3875339" y="2061381"/>
            <a:ext cx="2471339" cy="587722"/>
          </a:xfrm>
          <a:prstGeom prst="roundRect">
            <a:avLst>
              <a:gd name="adj" fmla="val 8594"/>
            </a:avLst>
          </a:prstGeom>
          <a:solidFill>
            <a:srgbClr val="FFFFFF">
              <a:shade val="85000"/>
            </a:srgbClr>
          </a:solidFill>
          <a:ln>
            <a:noFill/>
          </a:ln>
          <a:effectLst/>
        </p:spPr>
      </p:pic>
      <p:sp>
        <p:nvSpPr>
          <p:cNvPr id="54" name="Rectangle: Rounded Corners 53">
            <a:extLst>
              <a:ext uri="{FF2B5EF4-FFF2-40B4-BE49-F238E27FC236}">
                <a16:creationId xmlns:a16="http://schemas.microsoft.com/office/drawing/2014/main" id="{CAF46664-236F-182D-4DA8-3537C2555D1D}"/>
              </a:ext>
            </a:extLst>
          </p:cNvPr>
          <p:cNvSpPr/>
          <p:nvPr/>
        </p:nvSpPr>
        <p:spPr>
          <a:xfrm>
            <a:off x="3746265" y="1969388"/>
            <a:ext cx="2729489" cy="780070"/>
          </a:xfrm>
          <a:prstGeom prst="roundRect">
            <a:avLst>
              <a:gd name="adj" fmla="val 2076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Rounded Corners 55">
            <a:extLst>
              <a:ext uri="{FF2B5EF4-FFF2-40B4-BE49-F238E27FC236}">
                <a16:creationId xmlns:a16="http://schemas.microsoft.com/office/drawing/2014/main" id="{E0A80195-AE52-774B-3560-3366112D528C}"/>
              </a:ext>
            </a:extLst>
          </p:cNvPr>
          <p:cNvSpPr/>
          <p:nvPr/>
        </p:nvSpPr>
        <p:spPr>
          <a:xfrm>
            <a:off x="3588510" y="1435100"/>
            <a:ext cx="3076977" cy="4291932"/>
          </a:xfrm>
          <a:prstGeom prst="roundRect">
            <a:avLst>
              <a:gd name="adj" fmla="val 863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8" name="Picture 57">
            <a:extLst>
              <a:ext uri="{FF2B5EF4-FFF2-40B4-BE49-F238E27FC236}">
                <a16:creationId xmlns:a16="http://schemas.microsoft.com/office/drawing/2014/main" id="{04CBC9DB-E5B1-7E9A-F30A-2BF9DAC6CFE8}"/>
              </a:ext>
            </a:extLst>
          </p:cNvPr>
          <p:cNvPicPr>
            <a:picLocks noChangeAspect="1"/>
          </p:cNvPicPr>
          <p:nvPr/>
        </p:nvPicPr>
        <p:blipFill>
          <a:blip r:embed="rId11"/>
          <a:stretch>
            <a:fillRect/>
          </a:stretch>
        </p:blipFill>
        <p:spPr>
          <a:xfrm>
            <a:off x="3875339" y="3087256"/>
            <a:ext cx="2463723" cy="1021287"/>
          </a:xfrm>
          <a:prstGeom prst="roundRect">
            <a:avLst>
              <a:gd name="adj" fmla="val 8594"/>
            </a:avLst>
          </a:prstGeom>
          <a:solidFill>
            <a:srgbClr val="FFFFFF">
              <a:shade val="85000"/>
            </a:srgbClr>
          </a:solidFill>
          <a:ln>
            <a:noFill/>
          </a:ln>
          <a:effectLst/>
        </p:spPr>
      </p:pic>
      <p:sp>
        <p:nvSpPr>
          <p:cNvPr id="59" name="Rectangle: Rounded Corners 58">
            <a:extLst>
              <a:ext uri="{FF2B5EF4-FFF2-40B4-BE49-F238E27FC236}">
                <a16:creationId xmlns:a16="http://schemas.microsoft.com/office/drawing/2014/main" id="{6B45C154-1697-AD9E-3DA0-220415956C66}"/>
              </a:ext>
            </a:extLst>
          </p:cNvPr>
          <p:cNvSpPr/>
          <p:nvPr/>
        </p:nvSpPr>
        <p:spPr>
          <a:xfrm>
            <a:off x="3740744" y="3022339"/>
            <a:ext cx="2729489" cy="1167029"/>
          </a:xfrm>
          <a:prstGeom prst="roundRect">
            <a:avLst>
              <a:gd name="adj" fmla="val 114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dirty="0"/>
          </a:p>
        </p:txBody>
      </p:sp>
      <p:sp>
        <p:nvSpPr>
          <p:cNvPr id="60" name="Arrow: Down 59">
            <a:extLst>
              <a:ext uri="{FF2B5EF4-FFF2-40B4-BE49-F238E27FC236}">
                <a16:creationId xmlns:a16="http://schemas.microsoft.com/office/drawing/2014/main" id="{524479BD-C815-2493-9A89-0E021B839692}"/>
              </a:ext>
            </a:extLst>
          </p:cNvPr>
          <p:cNvSpPr/>
          <p:nvPr/>
        </p:nvSpPr>
        <p:spPr>
          <a:xfrm>
            <a:off x="4995884" y="4218241"/>
            <a:ext cx="210276" cy="18948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Arrow: U-Turn 60">
            <a:extLst>
              <a:ext uri="{FF2B5EF4-FFF2-40B4-BE49-F238E27FC236}">
                <a16:creationId xmlns:a16="http://schemas.microsoft.com/office/drawing/2014/main" id="{AC7F1940-FEBB-ADFA-4014-CB57E200A8BC}"/>
              </a:ext>
            </a:extLst>
          </p:cNvPr>
          <p:cNvSpPr/>
          <p:nvPr/>
        </p:nvSpPr>
        <p:spPr>
          <a:xfrm>
            <a:off x="1613070" y="852170"/>
            <a:ext cx="3593090" cy="1069936"/>
          </a:xfrm>
          <a:prstGeom prst="uturnArrow">
            <a:avLst>
              <a:gd name="adj1" fmla="val 13444"/>
              <a:gd name="adj2" fmla="val 11374"/>
              <a:gd name="adj3" fmla="val 20930"/>
              <a:gd name="adj4" fmla="val 43750"/>
              <a:gd name="adj5" fmla="val 43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2" name="TextBox 61">
            <a:extLst>
              <a:ext uri="{FF2B5EF4-FFF2-40B4-BE49-F238E27FC236}">
                <a16:creationId xmlns:a16="http://schemas.microsoft.com/office/drawing/2014/main" id="{9C9ECDF9-AA52-2D43-6307-1B41F604121C}"/>
              </a:ext>
            </a:extLst>
          </p:cNvPr>
          <p:cNvSpPr txBox="1"/>
          <p:nvPr/>
        </p:nvSpPr>
        <p:spPr>
          <a:xfrm>
            <a:off x="3724735" y="1527734"/>
            <a:ext cx="2741032" cy="261610"/>
          </a:xfrm>
          <a:prstGeom prst="rect">
            <a:avLst/>
          </a:prstGeom>
          <a:noFill/>
        </p:spPr>
        <p:txBody>
          <a:bodyPr wrap="square" rtlCol="0">
            <a:spAutoFit/>
          </a:bodyPr>
          <a:lstStyle/>
          <a:p>
            <a:r>
              <a:rPr lang="en-US" sz="1100" dirty="0"/>
              <a:t>Monthly Volunteer Mentor Catchup Notes </a:t>
            </a:r>
            <a:endParaRPr lang="en-SG" sz="1100" dirty="0"/>
          </a:p>
        </p:txBody>
      </p:sp>
      <p:sp>
        <p:nvSpPr>
          <p:cNvPr id="63" name="Arrow: U-Turn 62">
            <a:extLst>
              <a:ext uri="{FF2B5EF4-FFF2-40B4-BE49-F238E27FC236}">
                <a16:creationId xmlns:a16="http://schemas.microsoft.com/office/drawing/2014/main" id="{05CC7A0B-DB7C-6E71-2CEA-C08D4268D6E0}"/>
              </a:ext>
            </a:extLst>
          </p:cNvPr>
          <p:cNvSpPr/>
          <p:nvPr/>
        </p:nvSpPr>
        <p:spPr>
          <a:xfrm rot="10800000" flipH="1">
            <a:off x="5095251" y="5814522"/>
            <a:ext cx="3535402" cy="924607"/>
          </a:xfrm>
          <a:prstGeom prst="uturnArrow">
            <a:avLst>
              <a:gd name="adj1" fmla="val 13444"/>
              <a:gd name="adj2" fmla="val 11374"/>
              <a:gd name="adj3" fmla="val 20930"/>
              <a:gd name="adj4" fmla="val 43750"/>
              <a:gd name="adj5" fmla="val 43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1902524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6C40DBA-428B-A71B-118E-9764585940EB}"/>
              </a:ext>
            </a:extLst>
          </p:cNvPr>
          <p:cNvPicPr>
            <a:picLocks noChangeAspect="1"/>
          </p:cNvPicPr>
          <p:nvPr/>
        </p:nvPicPr>
        <p:blipFill>
          <a:blip r:embed="rId2"/>
          <a:stretch>
            <a:fillRect/>
          </a:stretch>
        </p:blipFill>
        <p:spPr>
          <a:xfrm>
            <a:off x="6705647" y="5424890"/>
            <a:ext cx="5370386" cy="990846"/>
          </a:xfrm>
          <a:prstGeom prst="rect">
            <a:avLst/>
          </a:prstGeom>
        </p:spPr>
      </p:pic>
      <p:pic>
        <p:nvPicPr>
          <p:cNvPr id="3" name="Picture 2">
            <a:extLst>
              <a:ext uri="{FF2B5EF4-FFF2-40B4-BE49-F238E27FC236}">
                <a16:creationId xmlns:a16="http://schemas.microsoft.com/office/drawing/2014/main" id="{132BEC7C-839F-135C-C24C-E4754B8FB597}"/>
              </a:ext>
            </a:extLst>
          </p:cNvPr>
          <p:cNvPicPr>
            <a:picLocks noChangeAspect="1"/>
          </p:cNvPicPr>
          <p:nvPr/>
        </p:nvPicPr>
        <p:blipFill>
          <a:blip r:embed="rId3"/>
          <a:stretch>
            <a:fillRect/>
          </a:stretch>
        </p:blipFill>
        <p:spPr>
          <a:xfrm>
            <a:off x="646757" y="292268"/>
            <a:ext cx="11241701" cy="3948008"/>
          </a:xfrm>
          <a:prstGeom prst="rect">
            <a:avLst/>
          </a:prstGeom>
        </p:spPr>
      </p:pic>
      <p:sp>
        <p:nvSpPr>
          <p:cNvPr id="21" name="Flowchart: Connector 20">
            <a:extLst>
              <a:ext uri="{FF2B5EF4-FFF2-40B4-BE49-F238E27FC236}">
                <a16:creationId xmlns:a16="http://schemas.microsoft.com/office/drawing/2014/main" id="{CCE942E2-E35A-80E3-42A1-121A50BA1251}"/>
              </a:ext>
            </a:extLst>
          </p:cNvPr>
          <p:cNvSpPr/>
          <p:nvPr/>
        </p:nvSpPr>
        <p:spPr>
          <a:xfrm rot="21072018">
            <a:off x="8217940" y="278302"/>
            <a:ext cx="2181136" cy="624778"/>
          </a:xfrm>
          <a:prstGeom prst="flowChartConnector">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ln w="0"/>
              <a:solidFill>
                <a:schemeClr val="tx1"/>
              </a:solidFill>
              <a:effectLst>
                <a:outerShdw blurRad="38100" dist="19050" dir="2700000" algn="tl" rotWithShape="0">
                  <a:schemeClr val="dk1">
                    <a:alpha val="40000"/>
                  </a:schemeClr>
                </a:outerShdw>
              </a:effectLst>
            </a:endParaRPr>
          </a:p>
        </p:txBody>
      </p:sp>
      <p:sp>
        <p:nvSpPr>
          <p:cNvPr id="8" name="Flowchart: Connector 7">
            <a:extLst>
              <a:ext uri="{FF2B5EF4-FFF2-40B4-BE49-F238E27FC236}">
                <a16:creationId xmlns:a16="http://schemas.microsoft.com/office/drawing/2014/main" id="{DBCEF360-44C2-8DBC-AA0A-0EEA7B05C758}"/>
              </a:ext>
            </a:extLst>
          </p:cNvPr>
          <p:cNvSpPr/>
          <p:nvPr/>
        </p:nvSpPr>
        <p:spPr>
          <a:xfrm rot="19965559">
            <a:off x="6251367" y="1871602"/>
            <a:ext cx="1979719" cy="662213"/>
          </a:xfrm>
          <a:prstGeom prst="flowChartConnector">
            <a:avLst/>
          </a:prstGeom>
          <a:no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BC1091A8-87FC-9682-D030-F3EB18858E7C}"/>
              </a:ext>
            </a:extLst>
          </p:cNvPr>
          <p:cNvSpPr txBox="1"/>
          <p:nvPr/>
        </p:nvSpPr>
        <p:spPr>
          <a:xfrm>
            <a:off x="3212433" y="372709"/>
            <a:ext cx="3868152" cy="369332"/>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rPr>
              <a:t>Match ID: a1v2J000003AOnYQAW</a:t>
            </a:r>
            <a:endParaRPr lang="en-US" dirty="0"/>
          </a:p>
        </p:txBody>
      </p:sp>
      <p:pic>
        <p:nvPicPr>
          <p:cNvPr id="11" name="Picture 10">
            <a:extLst>
              <a:ext uri="{FF2B5EF4-FFF2-40B4-BE49-F238E27FC236}">
                <a16:creationId xmlns:a16="http://schemas.microsoft.com/office/drawing/2014/main" id="{4961CDE0-DF5F-425A-932C-43A30BD0FBD7}"/>
              </a:ext>
            </a:extLst>
          </p:cNvPr>
          <p:cNvPicPr>
            <a:picLocks noChangeAspect="1"/>
          </p:cNvPicPr>
          <p:nvPr/>
        </p:nvPicPr>
        <p:blipFill>
          <a:blip r:embed="rId4"/>
          <a:stretch>
            <a:fillRect/>
          </a:stretch>
        </p:blipFill>
        <p:spPr>
          <a:xfrm>
            <a:off x="115967" y="5424890"/>
            <a:ext cx="5699841" cy="1337432"/>
          </a:xfrm>
          <a:prstGeom prst="rect">
            <a:avLst/>
          </a:prstGeom>
        </p:spPr>
      </p:pic>
      <p:sp>
        <p:nvSpPr>
          <p:cNvPr id="12" name="Rectangle: Rounded Corners 11">
            <a:extLst>
              <a:ext uri="{FF2B5EF4-FFF2-40B4-BE49-F238E27FC236}">
                <a16:creationId xmlns:a16="http://schemas.microsoft.com/office/drawing/2014/main" id="{7455A1F8-F9A2-7EA1-7A34-85B697EE5C76}"/>
              </a:ext>
            </a:extLst>
          </p:cNvPr>
          <p:cNvSpPr/>
          <p:nvPr/>
        </p:nvSpPr>
        <p:spPr>
          <a:xfrm>
            <a:off x="163386" y="5775889"/>
            <a:ext cx="5621384" cy="412500"/>
          </a:xfrm>
          <a:prstGeom prst="roundRect">
            <a:avLst>
              <a:gd name="adj" fmla="val 1191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Rounded Corners 24">
            <a:extLst>
              <a:ext uri="{FF2B5EF4-FFF2-40B4-BE49-F238E27FC236}">
                <a16:creationId xmlns:a16="http://schemas.microsoft.com/office/drawing/2014/main" id="{552CD57A-57BA-3CE1-5B97-916707C1A1FB}"/>
              </a:ext>
            </a:extLst>
          </p:cNvPr>
          <p:cNvSpPr/>
          <p:nvPr/>
        </p:nvSpPr>
        <p:spPr>
          <a:xfrm>
            <a:off x="6705647" y="5331347"/>
            <a:ext cx="5322967" cy="540476"/>
          </a:xfrm>
          <a:prstGeom prst="roundRect">
            <a:avLst>
              <a:gd name="adj" fmla="val 1191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6471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85CE97-8EFC-7F26-6B0C-9D9D1D5B74C5}"/>
              </a:ext>
            </a:extLst>
          </p:cNvPr>
          <p:cNvPicPr>
            <a:picLocks noChangeAspect="1"/>
          </p:cNvPicPr>
          <p:nvPr/>
        </p:nvPicPr>
        <p:blipFill>
          <a:blip r:embed="rId2"/>
          <a:stretch>
            <a:fillRect/>
          </a:stretch>
        </p:blipFill>
        <p:spPr>
          <a:xfrm>
            <a:off x="140837" y="4689"/>
            <a:ext cx="12051163" cy="6858000"/>
          </a:xfrm>
          <a:prstGeom prst="rect">
            <a:avLst/>
          </a:prstGeom>
        </p:spPr>
      </p:pic>
      <p:sp>
        <p:nvSpPr>
          <p:cNvPr id="6" name="Rectangle: Rounded Corners 5">
            <a:extLst>
              <a:ext uri="{FF2B5EF4-FFF2-40B4-BE49-F238E27FC236}">
                <a16:creationId xmlns:a16="http://schemas.microsoft.com/office/drawing/2014/main" id="{BA965CD7-41F1-DD1D-3CB8-67BB0D55D862}"/>
              </a:ext>
            </a:extLst>
          </p:cNvPr>
          <p:cNvSpPr/>
          <p:nvPr/>
        </p:nvSpPr>
        <p:spPr>
          <a:xfrm>
            <a:off x="1772530" y="5012788"/>
            <a:ext cx="10161562" cy="4514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3C1F1764-4A4C-39DF-B81D-C9D62478D269}"/>
              </a:ext>
            </a:extLst>
          </p:cNvPr>
          <p:cNvSpPr/>
          <p:nvPr/>
        </p:nvSpPr>
        <p:spPr>
          <a:xfrm rot="18525063">
            <a:off x="7031454" y="1128142"/>
            <a:ext cx="1531636" cy="7569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Arrow Connector 8">
            <a:extLst>
              <a:ext uri="{FF2B5EF4-FFF2-40B4-BE49-F238E27FC236}">
                <a16:creationId xmlns:a16="http://schemas.microsoft.com/office/drawing/2014/main" id="{2C72E84A-30BA-303F-C227-983148D4B0EC}"/>
              </a:ext>
            </a:extLst>
          </p:cNvPr>
          <p:cNvCxnSpPr>
            <a:cxnSpLocks/>
            <a:stCxn id="7" idx="2"/>
          </p:cNvCxnSpPr>
          <p:nvPr/>
        </p:nvCxnSpPr>
        <p:spPr>
          <a:xfrm flipH="1">
            <a:off x="5462954" y="2103882"/>
            <a:ext cx="1854964" cy="2749472"/>
          </a:xfrm>
          <a:prstGeom prst="straightConnector1">
            <a:avLst/>
          </a:prstGeom>
          <a:ln>
            <a:solidFill>
              <a:schemeClr val="tx1">
                <a:lumMod val="50000"/>
                <a:lumOff val="50000"/>
              </a:schemeClr>
            </a:solidFill>
            <a:tailEnd type="triangle"/>
          </a:ln>
        </p:spPr>
        <p:style>
          <a:lnRef idx="2">
            <a:schemeClr val="dk1"/>
          </a:lnRef>
          <a:fillRef idx="0">
            <a:schemeClr val="dk1"/>
          </a:fillRef>
          <a:effectRef idx="1">
            <a:schemeClr val="dk1"/>
          </a:effectRef>
          <a:fontRef idx="minor">
            <a:schemeClr val="tx1"/>
          </a:fontRef>
        </p:style>
      </p:cxnSp>
      <p:sp>
        <p:nvSpPr>
          <p:cNvPr id="13" name="Oval 12">
            <a:extLst>
              <a:ext uri="{FF2B5EF4-FFF2-40B4-BE49-F238E27FC236}">
                <a16:creationId xmlns:a16="http://schemas.microsoft.com/office/drawing/2014/main" id="{26D09AA1-6F24-33DE-D165-612F9242297E}"/>
              </a:ext>
            </a:extLst>
          </p:cNvPr>
          <p:cNvSpPr/>
          <p:nvPr/>
        </p:nvSpPr>
        <p:spPr>
          <a:xfrm>
            <a:off x="8467689" y="786965"/>
            <a:ext cx="2675881" cy="7569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FA7A8712-A225-6B67-62C4-66CB0229C2B6}"/>
              </a:ext>
            </a:extLst>
          </p:cNvPr>
          <p:cNvCxnSpPr>
            <a:cxnSpLocks/>
          </p:cNvCxnSpPr>
          <p:nvPr/>
        </p:nvCxnSpPr>
        <p:spPr>
          <a:xfrm flipH="1">
            <a:off x="8949611" y="1543962"/>
            <a:ext cx="907152" cy="4265662"/>
          </a:xfrm>
          <a:prstGeom prst="straightConnector1">
            <a:avLst/>
          </a:prstGeom>
          <a:ln>
            <a:solidFill>
              <a:schemeClr val="tx1">
                <a:lumMod val="50000"/>
                <a:lumOff val="50000"/>
              </a:schemeClr>
            </a:solidFill>
            <a:tailEnd type="triangle"/>
          </a:ln>
        </p:spPr>
        <p:style>
          <a:lnRef idx="2">
            <a:schemeClr val="dk1"/>
          </a:lnRef>
          <a:fillRef idx="0">
            <a:schemeClr val="dk1"/>
          </a:fillRef>
          <a:effectRef idx="1">
            <a:schemeClr val="dk1"/>
          </a:effectRef>
          <a:fontRef idx="minor">
            <a:schemeClr val="tx1"/>
          </a:fontRef>
        </p:style>
      </p:cxnSp>
      <p:sp>
        <p:nvSpPr>
          <p:cNvPr id="21" name="Rectangle: Rounded Corners 20">
            <a:extLst>
              <a:ext uri="{FF2B5EF4-FFF2-40B4-BE49-F238E27FC236}">
                <a16:creationId xmlns:a16="http://schemas.microsoft.com/office/drawing/2014/main" id="{D3F0785C-FD5C-A4D6-F764-B86A90760F6A}"/>
              </a:ext>
            </a:extLst>
          </p:cNvPr>
          <p:cNvSpPr/>
          <p:nvPr/>
        </p:nvSpPr>
        <p:spPr>
          <a:xfrm>
            <a:off x="1772530" y="5884745"/>
            <a:ext cx="10161562" cy="4514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45193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D27D6EE-2F0E-BC07-6274-6EE9B418EC5D}"/>
              </a:ext>
            </a:extLst>
          </p:cNvPr>
          <p:cNvPicPr>
            <a:picLocks noChangeAspect="1"/>
          </p:cNvPicPr>
          <p:nvPr/>
        </p:nvPicPr>
        <p:blipFill>
          <a:blip r:embed="rId2"/>
          <a:srcRect b="32722"/>
          <a:stretch/>
        </p:blipFill>
        <p:spPr>
          <a:xfrm>
            <a:off x="6106489" y="4355811"/>
            <a:ext cx="5240725" cy="2014088"/>
          </a:xfrm>
          <a:prstGeom prst="rect">
            <a:avLst/>
          </a:prstGeom>
        </p:spPr>
      </p:pic>
      <p:sp>
        <p:nvSpPr>
          <p:cNvPr id="5" name="TextBox 4">
            <a:extLst>
              <a:ext uri="{FF2B5EF4-FFF2-40B4-BE49-F238E27FC236}">
                <a16:creationId xmlns:a16="http://schemas.microsoft.com/office/drawing/2014/main" id="{6D7EE1B4-CEC8-752C-8E90-95344FEDB831}"/>
              </a:ext>
            </a:extLst>
          </p:cNvPr>
          <p:cNvSpPr txBox="1"/>
          <p:nvPr/>
        </p:nvSpPr>
        <p:spPr>
          <a:xfrm>
            <a:off x="4215564" y="188313"/>
            <a:ext cx="6097002" cy="369332"/>
          </a:xfrm>
          <a:prstGeom prst="rect">
            <a:avLst/>
          </a:prstGeom>
          <a:noFill/>
        </p:spPr>
        <p:txBody>
          <a:bodyPr wrap="square">
            <a:spAutoFit/>
          </a:bodyPr>
          <a:lstStyle/>
          <a:p>
            <a:r>
              <a:rPr lang="en-US" dirty="0">
                <a:solidFill>
                  <a:srgbClr val="000000"/>
                </a:solidFill>
                <a:latin typeface="Arial" panose="020B0604020202020204" pitchFamily="34" charset="0"/>
              </a:rPr>
              <a:t>MatchId:</a:t>
            </a:r>
            <a:r>
              <a:rPr lang="en-US" sz="1800" b="0" i="0" u="none" strike="noStrike" dirty="0">
                <a:solidFill>
                  <a:srgbClr val="000000"/>
                </a:solidFill>
                <a:effectLst/>
                <a:latin typeface="Arial" panose="020B0604020202020204" pitchFamily="34" charset="0"/>
              </a:rPr>
              <a:t>a1v2J000002ug91QAA</a:t>
            </a:r>
            <a:endParaRPr lang="en-US" dirty="0"/>
          </a:p>
        </p:txBody>
      </p:sp>
      <p:pic>
        <p:nvPicPr>
          <p:cNvPr id="7" name="Picture 6">
            <a:extLst>
              <a:ext uri="{FF2B5EF4-FFF2-40B4-BE49-F238E27FC236}">
                <a16:creationId xmlns:a16="http://schemas.microsoft.com/office/drawing/2014/main" id="{FA494506-3AB6-8B26-6836-4B4182C2F3EF}"/>
              </a:ext>
            </a:extLst>
          </p:cNvPr>
          <p:cNvPicPr>
            <a:picLocks noChangeAspect="1"/>
          </p:cNvPicPr>
          <p:nvPr/>
        </p:nvPicPr>
        <p:blipFill>
          <a:blip r:embed="rId3"/>
          <a:stretch>
            <a:fillRect/>
          </a:stretch>
        </p:blipFill>
        <p:spPr>
          <a:xfrm>
            <a:off x="925342" y="557645"/>
            <a:ext cx="11148527" cy="3707279"/>
          </a:xfrm>
          <a:prstGeom prst="rect">
            <a:avLst/>
          </a:prstGeom>
        </p:spPr>
      </p:pic>
      <p:sp>
        <p:nvSpPr>
          <p:cNvPr id="8" name="Oval 7">
            <a:extLst>
              <a:ext uri="{FF2B5EF4-FFF2-40B4-BE49-F238E27FC236}">
                <a16:creationId xmlns:a16="http://schemas.microsoft.com/office/drawing/2014/main" id="{EC025945-E7BC-FED2-EAAA-ECEE85B1D655}"/>
              </a:ext>
            </a:extLst>
          </p:cNvPr>
          <p:cNvSpPr/>
          <p:nvPr/>
        </p:nvSpPr>
        <p:spPr>
          <a:xfrm rot="20624770">
            <a:off x="3230479" y="3296654"/>
            <a:ext cx="1564107" cy="40305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9CE23DBB-17DB-0B4A-60F8-B8B6F77968DD}"/>
              </a:ext>
            </a:extLst>
          </p:cNvPr>
          <p:cNvCxnSpPr>
            <a:cxnSpLocks/>
          </p:cNvCxnSpPr>
          <p:nvPr/>
        </p:nvCxnSpPr>
        <p:spPr>
          <a:xfrm flipH="1">
            <a:off x="2502568" y="3773593"/>
            <a:ext cx="897532" cy="638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65FF60E-4FBF-A7D6-7A9F-67C63E4FB883}"/>
              </a:ext>
            </a:extLst>
          </p:cNvPr>
          <p:cNvPicPr>
            <a:picLocks noChangeAspect="1"/>
          </p:cNvPicPr>
          <p:nvPr/>
        </p:nvPicPr>
        <p:blipFill>
          <a:blip r:embed="rId4"/>
          <a:srcRect l="-844" b="41083"/>
          <a:stretch/>
        </p:blipFill>
        <p:spPr>
          <a:xfrm>
            <a:off x="427121" y="4447113"/>
            <a:ext cx="5049453" cy="1382187"/>
          </a:xfrm>
          <a:prstGeom prst="rect">
            <a:avLst/>
          </a:prstGeom>
        </p:spPr>
      </p:pic>
      <p:sp>
        <p:nvSpPr>
          <p:cNvPr id="19" name="Rectangle: Rounded Corners 18">
            <a:extLst>
              <a:ext uri="{FF2B5EF4-FFF2-40B4-BE49-F238E27FC236}">
                <a16:creationId xmlns:a16="http://schemas.microsoft.com/office/drawing/2014/main" id="{05EB105A-6919-6074-DDE5-FFFF515C416E}"/>
              </a:ext>
            </a:extLst>
          </p:cNvPr>
          <p:cNvSpPr/>
          <p:nvPr/>
        </p:nvSpPr>
        <p:spPr>
          <a:xfrm>
            <a:off x="469385" y="4824662"/>
            <a:ext cx="4896699" cy="26469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Oval 19">
            <a:extLst>
              <a:ext uri="{FF2B5EF4-FFF2-40B4-BE49-F238E27FC236}">
                <a16:creationId xmlns:a16="http://schemas.microsoft.com/office/drawing/2014/main" id="{5E6E335F-A3BD-AA0C-1E22-BF07A66630E3}"/>
              </a:ext>
            </a:extLst>
          </p:cNvPr>
          <p:cNvSpPr/>
          <p:nvPr/>
        </p:nvSpPr>
        <p:spPr>
          <a:xfrm rot="19601167">
            <a:off x="9380066" y="3417785"/>
            <a:ext cx="1720571" cy="21751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B3EB3270-CDC0-E4D0-A633-C471A76310D9}"/>
              </a:ext>
            </a:extLst>
          </p:cNvPr>
          <p:cNvCxnSpPr>
            <a:cxnSpLocks/>
            <a:stCxn id="20" idx="6"/>
          </p:cNvCxnSpPr>
          <p:nvPr/>
        </p:nvCxnSpPr>
        <p:spPr>
          <a:xfrm>
            <a:off x="10959270" y="3054053"/>
            <a:ext cx="387944" cy="26547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0F43BF07-5863-A88E-68FB-A4A1ED16CFE7}"/>
              </a:ext>
            </a:extLst>
          </p:cNvPr>
          <p:cNvSpPr/>
          <p:nvPr/>
        </p:nvSpPr>
        <p:spPr>
          <a:xfrm>
            <a:off x="6096001" y="5973678"/>
            <a:ext cx="5110612" cy="252663"/>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964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008272-61F3-43AD-C9C8-CBF524B4DCB5}"/>
              </a:ext>
            </a:extLst>
          </p:cNvPr>
          <p:cNvSpPr>
            <a:spLocks noGrp="1"/>
          </p:cNvSpPr>
          <p:nvPr>
            <p:ph type="title"/>
          </p:nvPr>
        </p:nvSpPr>
        <p:spPr/>
        <p:txBody>
          <a:bodyPr/>
          <a:lstStyle/>
          <a:p>
            <a:endParaRPr kumimoji="1" lang="ko-US" altLang="en-US"/>
          </a:p>
        </p:txBody>
      </p:sp>
      <p:pic>
        <p:nvPicPr>
          <p:cNvPr id="2050" name="Picture 2" descr="이미지">
            <a:extLst>
              <a:ext uri="{FF2B5EF4-FFF2-40B4-BE49-F238E27FC236}">
                <a16:creationId xmlns:a16="http://schemas.microsoft.com/office/drawing/2014/main" id="{45D18747-379A-F2A6-C62C-DCCE36CBEF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0894" y="-383298"/>
            <a:ext cx="13333626" cy="47724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4B3ABF-4C4C-636D-E4FB-5CDA26FC9F47}"/>
              </a:ext>
            </a:extLst>
          </p:cNvPr>
          <p:cNvSpPr txBox="1"/>
          <p:nvPr/>
        </p:nvSpPr>
        <p:spPr>
          <a:xfrm>
            <a:off x="-35858" y="4389121"/>
            <a:ext cx="3446032" cy="1200329"/>
          </a:xfrm>
          <a:prstGeom prst="rect">
            <a:avLst/>
          </a:prstGeom>
          <a:noFill/>
        </p:spPr>
        <p:txBody>
          <a:bodyPr wrap="square">
            <a:spAutoFit/>
          </a:bodyPr>
          <a:lstStyle/>
          <a:p>
            <a:r>
              <a:rPr lang="en-US" altLang="ko-US" sz="1200" dirty="0"/>
              <a:t>BS did say that she’s hoping to attend the Winter Picnic, but still has not reached P/G.</a:t>
            </a:r>
          </a:p>
          <a:p>
            <a:r>
              <a:rPr lang="en-US" altLang="ko-US" sz="1200" dirty="0"/>
              <a:t>MEC isn’t sure the future of this match as BS seems frustrated and disheartened in the lack of engagement, enthusiasm and communication from P/G. </a:t>
            </a:r>
            <a:endParaRPr lang="ko-US" altLang="en-US" sz="1200" dirty="0"/>
          </a:p>
        </p:txBody>
      </p:sp>
      <p:sp>
        <p:nvSpPr>
          <p:cNvPr id="6" name="타원 5">
            <a:extLst>
              <a:ext uri="{FF2B5EF4-FFF2-40B4-BE49-F238E27FC236}">
                <a16:creationId xmlns:a16="http://schemas.microsoft.com/office/drawing/2014/main" id="{668250C9-1290-EEAB-26BC-06C44581A6CC}"/>
              </a:ext>
            </a:extLst>
          </p:cNvPr>
          <p:cNvSpPr/>
          <p:nvPr/>
        </p:nvSpPr>
        <p:spPr>
          <a:xfrm rot="2609537">
            <a:off x="615421" y="396795"/>
            <a:ext cx="445558" cy="173423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cxnSp>
        <p:nvCxnSpPr>
          <p:cNvPr id="7" name="직선 화살표 연결선 6">
            <a:extLst>
              <a:ext uri="{FF2B5EF4-FFF2-40B4-BE49-F238E27FC236}">
                <a16:creationId xmlns:a16="http://schemas.microsoft.com/office/drawing/2014/main" id="{53A67274-6E8A-664C-1411-259B986514F5}"/>
              </a:ext>
            </a:extLst>
          </p:cNvPr>
          <p:cNvCxnSpPr>
            <a:cxnSpLocks/>
            <a:stCxn id="6" idx="4"/>
          </p:cNvCxnSpPr>
          <p:nvPr/>
        </p:nvCxnSpPr>
        <p:spPr>
          <a:xfrm>
            <a:off x="241399" y="1892980"/>
            <a:ext cx="737169" cy="24157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E5F358D4-1A52-D3E9-2931-D515087B27B7}"/>
              </a:ext>
            </a:extLst>
          </p:cNvPr>
          <p:cNvSpPr txBox="1"/>
          <p:nvPr/>
        </p:nvSpPr>
        <p:spPr>
          <a:xfrm>
            <a:off x="8525905" y="4464424"/>
            <a:ext cx="2963261" cy="1200329"/>
          </a:xfrm>
          <a:prstGeom prst="rect">
            <a:avLst/>
          </a:prstGeom>
          <a:noFill/>
        </p:spPr>
        <p:txBody>
          <a:bodyPr wrap="square">
            <a:spAutoFit/>
          </a:bodyPr>
          <a:lstStyle/>
          <a:p>
            <a:r>
              <a:rPr lang="en-US" altLang="ko-US" sz="1200" i="1" dirty="0"/>
              <a:t>BS cannot commit their time to the match anymore due to family matters, and is looking to close.</a:t>
            </a:r>
            <a:r>
              <a:rPr lang="en-US" altLang="ko-US" sz="1200" dirty="0"/>
              <a:t> </a:t>
            </a:r>
            <a:r>
              <a:rPr lang="en-US" altLang="ko-US" sz="1200" i="1" dirty="0"/>
              <a:t>BS had talked to PG, and they’re in agreement about the match closing. They’re working together to find the healthiest closure option for LS</a:t>
            </a:r>
            <a:r>
              <a:rPr lang="en-US" altLang="ko-US" sz="1200" dirty="0"/>
              <a:t> </a:t>
            </a:r>
            <a:endParaRPr lang="ko-US" altLang="en-US" sz="1200" dirty="0"/>
          </a:p>
        </p:txBody>
      </p:sp>
      <p:sp>
        <p:nvSpPr>
          <p:cNvPr id="23" name="타원 22">
            <a:extLst>
              <a:ext uri="{FF2B5EF4-FFF2-40B4-BE49-F238E27FC236}">
                <a16:creationId xmlns:a16="http://schemas.microsoft.com/office/drawing/2014/main" id="{4B996944-C49C-44AD-991F-9629EB90E0A2}"/>
              </a:ext>
            </a:extLst>
          </p:cNvPr>
          <p:cNvSpPr/>
          <p:nvPr/>
        </p:nvSpPr>
        <p:spPr>
          <a:xfrm rot="5671103">
            <a:off x="9851842" y="2494483"/>
            <a:ext cx="1983121" cy="14258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cxnSp>
        <p:nvCxnSpPr>
          <p:cNvPr id="24" name="직선 화살표 연결선 23">
            <a:extLst>
              <a:ext uri="{FF2B5EF4-FFF2-40B4-BE49-F238E27FC236}">
                <a16:creationId xmlns:a16="http://schemas.microsoft.com/office/drawing/2014/main" id="{7D6D5CE3-AE78-CB4C-D16E-BEB871DDC9F2}"/>
              </a:ext>
            </a:extLst>
          </p:cNvPr>
          <p:cNvCxnSpPr>
            <a:cxnSpLocks/>
          </p:cNvCxnSpPr>
          <p:nvPr/>
        </p:nvCxnSpPr>
        <p:spPr>
          <a:xfrm flipH="1">
            <a:off x="9569116" y="4172074"/>
            <a:ext cx="1037924" cy="2292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Rectangle: Rounded Corners 3">
            <a:extLst>
              <a:ext uri="{FF2B5EF4-FFF2-40B4-BE49-F238E27FC236}">
                <a16:creationId xmlns:a16="http://schemas.microsoft.com/office/drawing/2014/main" id="{BDFCB8DD-9A30-310F-5E04-F9E4CF7A5DB7}"/>
              </a:ext>
            </a:extLst>
          </p:cNvPr>
          <p:cNvSpPr/>
          <p:nvPr/>
        </p:nvSpPr>
        <p:spPr>
          <a:xfrm>
            <a:off x="8357263" y="4480451"/>
            <a:ext cx="3473790" cy="145037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974724E-83F7-19C5-BCFB-767B5E63FD10}"/>
              </a:ext>
            </a:extLst>
          </p:cNvPr>
          <p:cNvSpPr/>
          <p:nvPr/>
        </p:nvSpPr>
        <p:spPr>
          <a:xfrm>
            <a:off x="0" y="4389120"/>
            <a:ext cx="3578816" cy="13255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2AE2D5F-4B1B-4B21-11EC-1E73136557C2}"/>
              </a:ext>
            </a:extLst>
          </p:cNvPr>
          <p:cNvSpPr txBox="1"/>
          <p:nvPr/>
        </p:nvSpPr>
        <p:spPr>
          <a:xfrm>
            <a:off x="3880184" y="117349"/>
            <a:ext cx="6669504" cy="369332"/>
          </a:xfrm>
          <a:prstGeom prst="rect">
            <a:avLst/>
          </a:prstGeom>
          <a:noFill/>
        </p:spPr>
        <p:txBody>
          <a:bodyPr wrap="square">
            <a:spAutoFit/>
          </a:bodyPr>
          <a:lstStyle/>
          <a:p>
            <a:r>
              <a:rPr lang="en-US" b="0" i="0" dirty="0">
                <a:effectLst/>
                <a:latin typeface="gg sans"/>
              </a:rPr>
              <a:t>Match ID: a1v2J0000027dBaQAI</a:t>
            </a:r>
            <a:endParaRPr lang="en-US" dirty="0"/>
          </a:p>
        </p:txBody>
      </p:sp>
    </p:spTree>
    <p:extLst>
      <p:ext uri="{BB962C8B-B14F-4D97-AF65-F5344CB8AC3E}">
        <p14:creationId xmlns:p14="http://schemas.microsoft.com/office/powerpoint/2010/main" val="2222659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425</Words>
  <Application>Microsoft Office PowerPoint</Application>
  <PresentationFormat>Widescreen</PresentationFormat>
  <Paragraphs>75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gg sans</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Tang</dc:creator>
  <cp:lastModifiedBy>Jacob Tang</cp:lastModifiedBy>
  <cp:revision>7</cp:revision>
  <dcterms:created xsi:type="dcterms:W3CDTF">2025-04-05T00:09:37Z</dcterms:created>
  <dcterms:modified xsi:type="dcterms:W3CDTF">2025-04-05T14:15:52Z</dcterms:modified>
</cp:coreProperties>
</file>